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layfair Displ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245">
          <p15:clr>
            <a:srgbClr val="9AA0A6"/>
          </p15:clr>
        </p15:guide>
      </p15:sldGuideLst>
    </p:ext>
    <p:ext uri="http://customooxmlschemas.google.com/">
      <go:slidesCustomData xmlns:go="http://customooxmlschemas.google.com/" r:id="rId48" roundtripDataSignature="AMtx7miwLmqsTUMWVrUPtw7zHAYjUhXv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24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regular.fntdata"/><Relationship Id="rId20" Type="http://schemas.openxmlformats.org/officeDocument/2006/relationships/slide" Target="slides/slide15.xml"/><Relationship Id="rId42" Type="http://schemas.openxmlformats.org/officeDocument/2006/relationships/font" Target="fonts/PlayfairDisplay-italic.fntdata"/><Relationship Id="rId41" Type="http://schemas.openxmlformats.org/officeDocument/2006/relationships/font" Target="fonts/PlayfairDispl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PlayfairDispl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It is important to note that this entire memento code is implemented as to saveStates that are only ints because we are dealing with save numerical values on how much inventory is remaining/added to the warehouse.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Assuming all warehouse employees have an employee ID and can access the system using that ID, the user will be prompted to enter their ID and will be brought into the system, confirmed by their name displayed on the screen.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6"/>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6"/>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6"/>
          <p:cNvSpPr txBox="1"/>
          <p:nvPr>
            <p:ph type="ctrTitle"/>
          </p:nvPr>
        </p:nvSpPr>
        <p:spPr>
          <a:xfrm>
            <a:off x="3096250" y="1627200"/>
            <a:ext cx="2951400" cy="1584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36"/>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3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5"/>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5"/>
          <p:cNvSpPr txBox="1"/>
          <p:nvPr>
            <p:ph hasCustomPrompt="1" type="title"/>
          </p:nvPr>
        </p:nvSpPr>
        <p:spPr>
          <a:xfrm>
            <a:off x="311700" y="1233100"/>
            <a:ext cx="8520600" cy="161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45"/>
          <p:cNvSpPr txBox="1"/>
          <p:nvPr>
            <p:ph idx="1" type="body"/>
          </p:nvPr>
        </p:nvSpPr>
        <p:spPr>
          <a:xfrm>
            <a:off x="311700" y="29194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4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7"/>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8"/>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8"/>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1" name="Google Shape;21;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3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39"/>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3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0"/>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0" name="Google Shape;30;p4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1"/>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42"/>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4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43"/>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43"/>
          <p:cNvSpPr txBox="1"/>
          <p:nvPr>
            <p:ph type="title"/>
          </p:nvPr>
        </p:nvSpPr>
        <p:spPr>
          <a:xfrm>
            <a:off x="265500" y="1107950"/>
            <a:ext cx="4045200" cy="1683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43"/>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4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4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1pPr>
            <a:lvl2pPr lvl="1"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2pPr>
            <a:lvl3pPr lvl="2"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3pPr>
            <a:lvl4pPr lvl="3"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4pPr>
            <a:lvl5pPr lvl="4"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5pPr>
            <a:lvl6pPr lvl="5"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6pPr>
            <a:lvl7pPr lvl="6"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7pPr>
            <a:lvl8pPr lvl="7"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8pPr>
            <a:lvl9pPr lvl="8"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3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56.png"/><Relationship Id="rId7"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39.jpg"/><Relationship Id="rId5" Type="http://schemas.openxmlformats.org/officeDocument/2006/relationships/image" Target="../media/image5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2.jp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jpg"/><Relationship Id="rId4" Type="http://schemas.openxmlformats.org/officeDocument/2006/relationships/image" Target="../media/image49.jpg"/><Relationship Id="rId5"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6.jpg"/><Relationship Id="rId4" Type="http://schemas.openxmlformats.org/officeDocument/2006/relationships/image" Target="../media/image69.jpg"/><Relationship Id="rId5" Type="http://schemas.openxmlformats.org/officeDocument/2006/relationships/image" Target="../media/image64.jpg"/><Relationship Id="rId6"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70.png"/><Relationship Id="rId7" Type="http://schemas.openxmlformats.org/officeDocument/2006/relationships/image" Target="../media/image68.png"/><Relationship Id="rId8"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9.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2.png"/><Relationship Id="rId4" Type="http://schemas.openxmlformats.org/officeDocument/2006/relationships/image" Target="../media/image83.png"/><Relationship Id="rId11" Type="http://schemas.openxmlformats.org/officeDocument/2006/relationships/image" Target="../media/image89.png"/><Relationship Id="rId10" Type="http://schemas.openxmlformats.org/officeDocument/2006/relationships/image" Target="../media/image88.png"/><Relationship Id="rId9"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84.png"/><Relationship Id="rId7" Type="http://schemas.openxmlformats.org/officeDocument/2006/relationships/image" Target="../media/image86.png"/><Relationship Id="rId8"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3096300" y="917125"/>
            <a:ext cx="2951400" cy="1584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en-GB"/>
              <a:t>GIOMS</a:t>
            </a:r>
            <a:endParaRPr/>
          </a:p>
          <a:p>
            <a:pPr indent="0" lvl="0" marL="0" rtl="0" algn="ctr">
              <a:lnSpc>
                <a:spcPct val="100000"/>
              </a:lnSpc>
              <a:spcBef>
                <a:spcPts val="0"/>
              </a:spcBef>
              <a:spcAft>
                <a:spcPts val="0"/>
              </a:spcAft>
              <a:buSzPts val="3200"/>
              <a:buNone/>
            </a:pPr>
            <a:r>
              <a:rPr lang="en-GB" sz="1700"/>
              <a:t>Grocery Inventory &amp; Order Management System</a:t>
            </a:r>
            <a:endParaRPr sz="1700"/>
          </a:p>
        </p:txBody>
      </p:sp>
      <p:sp>
        <p:nvSpPr>
          <p:cNvPr id="60" name="Google Shape;60;p1"/>
          <p:cNvSpPr txBox="1"/>
          <p:nvPr/>
        </p:nvSpPr>
        <p:spPr>
          <a:xfrm>
            <a:off x="3096300" y="2411025"/>
            <a:ext cx="2951400" cy="178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Samuel Orellana</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Tasfia Hossain</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Yudava Roopnarine</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Ivan Jimenez</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Rakib Rary</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Matthew Murillo</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Lato"/>
                <a:ea typeface="Lato"/>
                <a:cs typeface="Lato"/>
                <a:sym typeface="Lato"/>
              </a:rPr>
              <a:t>Kevin Ren</a:t>
            </a:r>
            <a:endParaRPr b="0" i="0" sz="13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pic>
        <p:nvPicPr>
          <p:cNvPr id="61" name="Google Shape;61;p1"/>
          <p:cNvPicPr preferRelativeResize="0"/>
          <p:nvPr/>
        </p:nvPicPr>
        <p:blipFill rotWithShape="1">
          <a:blip r:embed="rId3">
            <a:alphaModFix/>
          </a:blip>
          <a:srcRect b="0" l="0" r="0" t="0"/>
          <a:stretch/>
        </p:blipFill>
        <p:spPr>
          <a:xfrm>
            <a:off x="401825" y="2632025"/>
            <a:ext cx="1858500" cy="1858500"/>
          </a:xfrm>
          <a:prstGeom prst="rect">
            <a:avLst/>
          </a:prstGeom>
          <a:noFill/>
          <a:ln>
            <a:noFill/>
          </a:ln>
        </p:spPr>
      </p:pic>
      <p:pic>
        <p:nvPicPr>
          <p:cNvPr id="62" name="Google Shape;62;p1"/>
          <p:cNvPicPr preferRelativeResize="0"/>
          <p:nvPr/>
        </p:nvPicPr>
        <p:blipFill rotWithShape="1">
          <a:blip r:embed="rId4">
            <a:alphaModFix/>
          </a:blip>
          <a:srcRect b="0" l="0" r="0" t="0"/>
          <a:stretch/>
        </p:blipFill>
        <p:spPr>
          <a:xfrm>
            <a:off x="6737513" y="2501425"/>
            <a:ext cx="2143575" cy="2143575"/>
          </a:xfrm>
          <a:prstGeom prst="rect">
            <a:avLst/>
          </a:prstGeom>
          <a:noFill/>
          <a:ln>
            <a:noFill/>
          </a:ln>
        </p:spPr>
      </p:pic>
      <p:pic>
        <p:nvPicPr>
          <p:cNvPr id="63" name="Google Shape;63;p1"/>
          <p:cNvPicPr preferRelativeResize="0"/>
          <p:nvPr/>
        </p:nvPicPr>
        <p:blipFill rotWithShape="1">
          <a:blip r:embed="rId5">
            <a:alphaModFix/>
          </a:blip>
          <a:srcRect b="0" l="0" r="0" t="0"/>
          <a:stretch/>
        </p:blipFill>
        <p:spPr>
          <a:xfrm>
            <a:off x="291325" y="602750"/>
            <a:ext cx="2079500" cy="2079500"/>
          </a:xfrm>
          <a:prstGeom prst="rect">
            <a:avLst/>
          </a:prstGeom>
          <a:noFill/>
          <a:ln>
            <a:noFill/>
          </a:ln>
        </p:spPr>
      </p:pic>
      <p:pic>
        <p:nvPicPr>
          <p:cNvPr id="64" name="Google Shape;64;p1"/>
          <p:cNvPicPr preferRelativeResize="0"/>
          <p:nvPr/>
        </p:nvPicPr>
        <p:blipFill rotWithShape="1">
          <a:blip r:embed="rId6">
            <a:alphaModFix/>
          </a:blip>
          <a:srcRect b="0" l="0" r="0" t="0"/>
          <a:stretch/>
        </p:blipFill>
        <p:spPr>
          <a:xfrm>
            <a:off x="6626100" y="642950"/>
            <a:ext cx="2255000" cy="225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nvSpPr>
        <p:spPr>
          <a:xfrm>
            <a:off x="195025" y="155150"/>
            <a:ext cx="49113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Inventory Interface Class Code (continued)</a:t>
            </a:r>
            <a:endParaRPr b="1" i="0" sz="1720" u="none" cap="none" strike="noStrike">
              <a:solidFill>
                <a:schemeClr val="lt1"/>
              </a:solidFill>
              <a:latin typeface="Lato"/>
              <a:ea typeface="Lato"/>
              <a:cs typeface="Lato"/>
              <a:sym typeface="Lato"/>
            </a:endParaRPr>
          </a:p>
        </p:txBody>
      </p:sp>
      <p:sp>
        <p:nvSpPr>
          <p:cNvPr id="154" name="Google Shape;154;p10"/>
          <p:cNvSpPr txBox="1"/>
          <p:nvPr/>
        </p:nvSpPr>
        <p:spPr>
          <a:xfrm>
            <a:off x="5861194" y="155150"/>
            <a:ext cx="25674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Output</a:t>
            </a:r>
            <a:endParaRPr b="1" i="0" sz="1720" u="none" cap="none" strike="noStrike">
              <a:solidFill>
                <a:schemeClr val="lt1"/>
              </a:solidFill>
              <a:latin typeface="Lato"/>
              <a:ea typeface="Lato"/>
              <a:cs typeface="Lato"/>
              <a:sym typeface="Lato"/>
            </a:endParaRPr>
          </a:p>
        </p:txBody>
      </p:sp>
      <p:pic>
        <p:nvPicPr>
          <p:cNvPr id="155" name="Google Shape;155;p10"/>
          <p:cNvPicPr preferRelativeResize="0"/>
          <p:nvPr/>
        </p:nvPicPr>
        <p:blipFill rotWithShape="1">
          <a:blip r:embed="rId3">
            <a:alphaModFix/>
          </a:blip>
          <a:srcRect b="0" l="0" r="0" t="0"/>
          <a:stretch/>
        </p:blipFill>
        <p:spPr>
          <a:xfrm>
            <a:off x="195050" y="678138"/>
            <a:ext cx="4911244" cy="4160562"/>
          </a:xfrm>
          <a:prstGeom prst="rect">
            <a:avLst/>
          </a:prstGeom>
          <a:noFill/>
          <a:ln>
            <a:noFill/>
          </a:ln>
        </p:spPr>
      </p:pic>
      <p:pic>
        <p:nvPicPr>
          <p:cNvPr id="156" name="Google Shape;156;p10"/>
          <p:cNvPicPr preferRelativeResize="0"/>
          <p:nvPr/>
        </p:nvPicPr>
        <p:blipFill rotWithShape="1">
          <a:blip r:embed="rId4">
            <a:alphaModFix/>
          </a:blip>
          <a:srcRect b="0" l="0" r="0" t="0"/>
          <a:stretch/>
        </p:blipFill>
        <p:spPr>
          <a:xfrm>
            <a:off x="5305037" y="678147"/>
            <a:ext cx="3679725" cy="1570025"/>
          </a:xfrm>
          <a:prstGeom prst="rect">
            <a:avLst/>
          </a:prstGeom>
          <a:noFill/>
          <a:ln cap="flat" cmpd="sng" w="28575">
            <a:solidFill>
              <a:schemeClr val="accent3"/>
            </a:solidFill>
            <a:prstDash val="solid"/>
            <a:round/>
            <a:headEnd len="sm" w="sm" type="none"/>
            <a:tailEnd len="sm" w="sm" type="none"/>
          </a:ln>
        </p:spPr>
      </p:pic>
      <p:pic>
        <p:nvPicPr>
          <p:cNvPr id="157" name="Google Shape;157;p10"/>
          <p:cNvPicPr preferRelativeResize="0"/>
          <p:nvPr/>
        </p:nvPicPr>
        <p:blipFill rotWithShape="1">
          <a:blip r:embed="rId5">
            <a:alphaModFix/>
          </a:blip>
          <a:srcRect b="0" l="0" r="0" t="0"/>
          <a:stretch/>
        </p:blipFill>
        <p:spPr>
          <a:xfrm>
            <a:off x="5305038" y="2662857"/>
            <a:ext cx="3679724" cy="2175844"/>
          </a:xfrm>
          <a:prstGeom prst="rect">
            <a:avLst/>
          </a:prstGeom>
          <a:noFill/>
          <a:ln cap="flat" cmpd="sng" w="28575">
            <a:solidFill>
              <a:schemeClr val="accent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2500"/>
                                        <p:tgtEl>
                                          <p:spTgt spid="157"/>
                                        </p:tgtEl>
                                        <p:attrNameLst>
                                          <p:attrName>ppt_w</p:attrName>
                                        </p:attrNameLst>
                                      </p:cBhvr>
                                      <p:tavLst>
                                        <p:tav fmla="" tm="0">
                                          <p:val>
                                            <p:strVal val="0"/>
                                          </p:val>
                                        </p:tav>
                                        <p:tav fmla="" tm="100000">
                                          <p:val>
                                            <p:strVal val="#ppt_w"/>
                                          </p:val>
                                        </p:tav>
                                      </p:tavLst>
                                    </p:anim>
                                    <p:anim calcmode="lin" valueType="num">
                                      <p:cBhvr additive="base">
                                        <p:cTn dur="2500"/>
                                        <p:tgtEl>
                                          <p:spTgt spid="1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nvSpPr>
        <p:spPr>
          <a:xfrm>
            <a:off x="1495254" y="136750"/>
            <a:ext cx="61536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Inventory Interface Class Code (continued)</a:t>
            </a:r>
            <a:endParaRPr b="1" i="0" sz="1720" u="none" cap="none" strike="noStrike">
              <a:solidFill>
                <a:schemeClr val="lt1"/>
              </a:solidFill>
              <a:latin typeface="Lato"/>
              <a:ea typeface="Lato"/>
              <a:cs typeface="Lato"/>
              <a:sym typeface="Lato"/>
            </a:endParaRPr>
          </a:p>
        </p:txBody>
      </p:sp>
      <p:pic>
        <p:nvPicPr>
          <p:cNvPr id="163" name="Google Shape;163;p11"/>
          <p:cNvPicPr preferRelativeResize="0"/>
          <p:nvPr/>
        </p:nvPicPr>
        <p:blipFill rotWithShape="1">
          <a:blip r:embed="rId3">
            <a:alphaModFix/>
          </a:blip>
          <a:srcRect b="0" l="0" r="0" t="0"/>
          <a:stretch/>
        </p:blipFill>
        <p:spPr>
          <a:xfrm>
            <a:off x="1495300" y="641363"/>
            <a:ext cx="6153504" cy="4160563"/>
          </a:xfrm>
          <a:prstGeom prst="rect">
            <a:avLst/>
          </a:prstGeom>
          <a:noFill/>
          <a:ln>
            <a:noFill/>
          </a:ln>
        </p:spPr>
      </p:pic>
      <p:sp>
        <p:nvSpPr>
          <p:cNvPr id="164" name="Google Shape;164;p11"/>
          <p:cNvSpPr/>
          <p:nvPr/>
        </p:nvSpPr>
        <p:spPr>
          <a:xfrm>
            <a:off x="1840250" y="1656225"/>
            <a:ext cx="5760000" cy="1472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1"/>
          <p:cNvSpPr/>
          <p:nvPr/>
        </p:nvSpPr>
        <p:spPr>
          <a:xfrm>
            <a:off x="846525" y="2070275"/>
            <a:ext cx="984525" cy="401875"/>
          </a:xfrm>
          <a:custGeom>
            <a:rect b="b" l="l" r="r" t="t"/>
            <a:pathLst>
              <a:path extrusionOk="0" h="16075" w="39381">
                <a:moveTo>
                  <a:pt x="39381" y="12882"/>
                </a:moveTo>
                <a:cubicBezTo>
                  <a:pt x="34290" y="13311"/>
                  <a:pt x="15397" y="17605"/>
                  <a:pt x="8833" y="15458"/>
                </a:cubicBezTo>
                <a:cubicBezTo>
                  <a:pt x="2270" y="13311"/>
                  <a:pt x="1472" y="2576"/>
                  <a:pt x="0" y="0"/>
                </a:cubicBezTo>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txBox="1"/>
          <p:nvPr/>
        </p:nvSpPr>
        <p:spPr>
          <a:xfrm>
            <a:off x="101325" y="1547075"/>
            <a:ext cx="1343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Lato"/>
                <a:ea typeface="Lato"/>
                <a:cs typeface="Lato"/>
                <a:sym typeface="Lato"/>
              </a:rPr>
              <a:t>memento implementation #2</a:t>
            </a:r>
            <a:endParaRPr b="0" i="0" sz="1100" u="none" cap="none" strike="noStrike">
              <a:solidFill>
                <a:schemeClr val="lt1"/>
              </a:solidFill>
              <a:latin typeface="Lato"/>
              <a:ea typeface="Lato"/>
              <a:cs typeface="Lato"/>
              <a:sym typeface="Lato"/>
            </a:endParaRPr>
          </a:p>
        </p:txBody>
      </p:sp>
      <p:sp>
        <p:nvSpPr>
          <p:cNvPr id="167" name="Google Shape;167;p11"/>
          <p:cNvSpPr/>
          <p:nvPr/>
        </p:nvSpPr>
        <p:spPr>
          <a:xfrm>
            <a:off x="1610225" y="3257250"/>
            <a:ext cx="5088300" cy="1398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
          <p:cNvSpPr/>
          <p:nvPr/>
        </p:nvSpPr>
        <p:spPr>
          <a:xfrm>
            <a:off x="6707725" y="3257250"/>
            <a:ext cx="1711477" cy="795093"/>
          </a:xfrm>
          <a:custGeom>
            <a:rect b="b" l="l" r="r" t="t"/>
            <a:pathLst>
              <a:path extrusionOk="0" h="28860" w="61481">
                <a:moveTo>
                  <a:pt x="0" y="26500"/>
                </a:moveTo>
                <a:cubicBezTo>
                  <a:pt x="9263" y="26561"/>
                  <a:pt x="45515" y="31285"/>
                  <a:pt x="55575" y="26868"/>
                </a:cubicBezTo>
                <a:cubicBezTo>
                  <a:pt x="65635" y="22451"/>
                  <a:pt x="59563" y="4478"/>
                  <a:pt x="60360" y="0"/>
                </a:cubicBezTo>
              </a:path>
            </a:pathLst>
          </a:cu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txBox="1"/>
          <p:nvPr/>
        </p:nvSpPr>
        <p:spPr>
          <a:xfrm>
            <a:off x="7715925" y="2605125"/>
            <a:ext cx="1343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Lato"/>
                <a:ea typeface="Lato"/>
                <a:cs typeface="Lato"/>
                <a:sym typeface="Lato"/>
              </a:rPr>
              <a:t>memento implementation #3</a:t>
            </a:r>
            <a:endParaRPr b="0" i="0" sz="11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2000"/>
                                        <p:tgtEl>
                                          <p:spTgt spid="164"/>
                                        </p:tgtEl>
                                        <p:attrNameLst>
                                          <p:attrName>ppt_w</p:attrName>
                                        </p:attrNameLst>
                                      </p:cBhvr>
                                      <p:tavLst>
                                        <p:tav fmla="" tm="0">
                                          <p:val>
                                            <p:strVal val="0"/>
                                          </p:val>
                                        </p:tav>
                                        <p:tav fmla="" tm="100000">
                                          <p:val>
                                            <p:strVal val="#ppt_w"/>
                                          </p:val>
                                        </p:tav>
                                      </p:tavLst>
                                    </p:anim>
                                    <p:anim calcmode="lin" valueType="num">
                                      <p:cBhvr additive="base">
                                        <p:cTn dur="2000"/>
                                        <p:tgtEl>
                                          <p:spTgt spid="1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nvSpPr>
        <p:spPr>
          <a:xfrm>
            <a:off x="420000" y="256375"/>
            <a:ext cx="45588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Deeper Look</a:t>
            </a:r>
            <a:endParaRPr b="1" i="0" sz="1720" u="none" cap="none" strike="noStrike">
              <a:solidFill>
                <a:schemeClr val="lt1"/>
              </a:solidFill>
              <a:latin typeface="Lato"/>
              <a:ea typeface="Lato"/>
              <a:cs typeface="Lato"/>
              <a:sym typeface="Lato"/>
            </a:endParaRPr>
          </a:p>
        </p:txBody>
      </p:sp>
      <p:pic>
        <p:nvPicPr>
          <p:cNvPr id="175" name="Google Shape;175;p12"/>
          <p:cNvPicPr preferRelativeResize="0"/>
          <p:nvPr/>
        </p:nvPicPr>
        <p:blipFill rotWithShape="1">
          <a:blip r:embed="rId3">
            <a:alphaModFix/>
          </a:blip>
          <a:srcRect b="0" l="0" r="0" t="0"/>
          <a:stretch/>
        </p:blipFill>
        <p:spPr>
          <a:xfrm>
            <a:off x="400838" y="889800"/>
            <a:ext cx="4597125" cy="2564701"/>
          </a:xfrm>
          <a:prstGeom prst="rect">
            <a:avLst/>
          </a:prstGeom>
          <a:noFill/>
          <a:ln>
            <a:noFill/>
          </a:ln>
        </p:spPr>
      </p:pic>
      <p:sp>
        <p:nvSpPr>
          <p:cNvPr id="176" name="Google Shape;176;p12"/>
          <p:cNvSpPr txBox="1"/>
          <p:nvPr/>
        </p:nvSpPr>
        <p:spPr>
          <a:xfrm>
            <a:off x="400788" y="3588475"/>
            <a:ext cx="4597200" cy="1218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Employee finally has the option to save the values they inputted. When hitting save, the memento updates their save state to the new values operated values. The memento places those new values on the stack as they will now be the values to revert back in case another inventory sheet is put in. </a:t>
            </a:r>
            <a:endParaRPr b="0" i="0" sz="1200" u="none" cap="none" strike="noStrike">
              <a:solidFill>
                <a:srgbClr val="000000"/>
              </a:solidFill>
              <a:latin typeface="Lato"/>
              <a:ea typeface="Lato"/>
              <a:cs typeface="Lato"/>
              <a:sym typeface="Lato"/>
            </a:endParaRPr>
          </a:p>
        </p:txBody>
      </p:sp>
      <p:pic>
        <p:nvPicPr>
          <p:cNvPr id="177" name="Google Shape;177;p12"/>
          <p:cNvPicPr preferRelativeResize="0"/>
          <p:nvPr/>
        </p:nvPicPr>
        <p:blipFill rotWithShape="1">
          <a:blip r:embed="rId4">
            <a:alphaModFix/>
          </a:blip>
          <a:srcRect b="0" l="0" r="0" t="0"/>
          <a:stretch/>
        </p:blipFill>
        <p:spPr>
          <a:xfrm>
            <a:off x="5270900" y="889801"/>
            <a:ext cx="3444851" cy="1557725"/>
          </a:xfrm>
          <a:prstGeom prst="rect">
            <a:avLst/>
          </a:prstGeom>
          <a:noFill/>
          <a:ln cap="flat" cmpd="sng" w="28575">
            <a:solidFill>
              <a:schemeClr val="accent4"/>
            </a:solidFill>
            <a:prstDash val="solid"/>
            <a:round/>
            <a:headEnd len="sm" w="sm" type="none"/>
            <a:tailEnd len="sm" w="sm" type="none"/>
          </a:ln>
        </p:spPr>
      </p:pic>
      <p:sp>
        <p:nvSpPr>
          <p:cNvPr id="178" name="Google Shape;178;p12"/>
          <p:cNvSpPr txBox="1"/>
          <p:nvPr/>
        </p:nvSpPr>
        <p:spPr>
          <a:xfrm>
            <a:off x="5463325" y="256375"/>
            <a:ext cx="30600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Output</a:t>
            </a:r>
            <a:endParaRPr b="1" i="0" sz="1720" u="none" cap="none" strike="noStrike">
              <a:solidFill>
                <a:schemeClr val="lt1"/>
              </a:solidFill>
              <a:latin typeface="Lato"/>
              <a:ea typeface="Lato"/>
              <a:cs typeface="Lato"/>
              <a:sym typeface="Lato"/>
            </a:endParaRPr>
          </a:p>
        </p:txBody>
      </p:sp>
      <p:cxnSp>
        <p:nvCxnSpPr>
          <p:cNvPr id="179" name="Google Shape;179;p12"/>
          <p:cNvCxnSpPr>
            <a:stCxn id="177" idx="2"/>
          </p:cNvCxnSpPr>
          <p:nvPr/>
        </p:nvCxnSpPr>
        <p:spPr>
          <a:xfrm>
            <a:off x="6993326" y="2447526"/>
            <a:ext cx="18000" cy="1361700"/>
          </a:xfrm>
          <a:prstGeom prst="straightConnector1">
            <a:avLst/>
          </a:prstGeom>
          <a:noFill/>
          <a:ln cap="flat" cmpd="sng" w="19050">
            <a:solidFill>
              <a:schemeClr val="accent4"/>
            </a:solidFill>
            <a:prstDash val="solid"/>
            <a:round/>
            <a:headEnd len="sm" w="sm" type="none"/>
            <a:tailEnd len="med" w="med" type="triangle"/>
          </a:ln>
        </p:spPr>
      </p:cxnSp>
      <p:sp>
        <p:nvSpPr>
          <p:cNvPr id="180" name="Google Shape;180;p12"/>
          <p:cNvSpPr txBox="1"/>
          <p:nvPr/>
        </p:nvSpPr>
        <p:spPr>
          <a:xfrm>
            <a:off x="5921425" y="3984150"/>
            <a:ext cx="2143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Memento array will save these new values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nvSpPr>
        <p:spPr>
          <a:xfrm>
            <a:off x="400850" y="339200"/>
            <a:ext cx="42825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Deeper Look</a:t>
            </a:r>
            <a:endParaRPr b="1" i="0" sz="1720" u="none" cap="none" strike="noStrike">
              <a:solidFill>
                <a:schemeClr val="lt1"/>
              </a:solidFill>
              <a:latin typeface="Lato"/>
              <a:ea typeface="Lato"/>
              <a:cs typeface="Lato"/>
              <a:sym typeface="Lato"/>
            </a:endParaRPr>
          </a:p>
        </p:txBody>
      </p:sp>
      <p:sp>
        <p:nvSpPr>
          <p:cNvPr id="186" name="Google Shape;186;p13"/>
          <p:cNvSpPr txBox="1"/>
          <p:nvPr/>
        </p:nvSpPr>
        <p:spPr>
          <a:xfrm>
            <a:off x="400850" y="2387725"/>
            <a:ext cx="4282500" cy="185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Employee realizes they made a mistake. They can use the undo feature. This will invoke the originator to get the state from the memento and return back the original value that was saved at index X of the array. In the case of index 0, we saved the original value of meat. With this being done, it will not take into account of the new values the state has saved (from the previous slide), but the values that were originally saved when we first did the memento implementation. </a:t>
            </a:r>
            <a:endParaRPr b="0" i="0" sz="1200" u="none" cap="none" strike="noStrike">
              <a:solidFill>
                <a:srgbClr val="000000"/>
              </a:solidFill>
              <a:latin typeface="Lato"/>
              <a:ea typeface="Lato"/>
              <a:cs typeface="Lato"/>
              <a:sym typeface="Lato"/>
            </a:endParaRPr>
          </a:p>
        </p:txBody>
      </p:sp>
      <p:sp>
        <p:nvSpPr>
          <p:cNvPr id="187" name="Google Shape;187;p13"/>
          <p:cNvSpPr txBox="1"/>
          <p:nvPr/>
        </p:nvSpPr>
        <p:spPr>
          <a:xfrm>
            <a:off x="4998000" y="339200"/>
            <a:ext cx="38220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Output</a:t>
            </a:r>
            <a:endParaRPr b="1" i="0" sz="1720" u="none" cap="none" strike="noStrike">
              <a:solidFill>
                <a:schemeClr val="lt1"/>
              </a:solidFill>
              <a:latin typeface="Lato"/>
              <a:ea typeface="Lato"/>
              <a:cs typeface="Lato"/>
              <a:sym typeface="Lato"/>
            </a:endParaRPr>
          </a:p>
        </p:txBody>
      </p:sp>
      <p:pic>
        <p:nvPicPr>
          <p:cNvPr id="188" name="Google Shape;188;p13"/>
          <p:cNvPicPr preferRelativeResize="0"/>
          <p:nvPr/>
        </p:nvPicPr>
        <p:blipFill rotWithShape="1">
          <a:blip r:embed="rId3">
            <a:alphaModFix/>
          </a:blip>
          <a:srcRect b="0" l="0" r="0" t="0"/>
          <a:stretch/>
        </p:blipFill>
        <p:spPr>
          <a:xfrm>
            <a:off x="4988375" y="940963"/>
            <a:ext cx="3841238" cy="2945226"/>
          </a:xfrm>
          <a:prstGeom prst="rect">
            <a:avLst/>
          </a:prstGeom>
          <a:noFill/>
          <a:ln cap="flat" cmpd="sng" w="28575">
            <a:solidFill>
              <a:schemeClr val="accent4"/>
            </a:solidFill>
            <a:prstDash val="solid"/>
            <a:round/>
            <a:headEnd len="sm" w="sm" type="none"/>
            <a:tailEnd len="sm" w="sm" type="none"/>
          </a:ln>
        </p:spPr>
      </p:pic>
      <p:pic>
        <p:nvPicPr>
          <p:cNvPr id="189" name="Google Shape;189;p13"/>
          <p:cNvPicPr preferRelativeResize="0"/>
          <p:nvPr/>
        </p:nvPicPr>
        <p:blipFill rotWithShape="1">
          <a:blip r:embed="rId4">
            <a:alphaModFix/>
          </a:blip>
          <a:srcRect b="0" l="0" r="0" t="0"/>
          <a:stretch/>
        </p:blipFill>
        <p:spPr>
          <a:xfrm>
            <a:off x="400800" y="940969"/>
            <a:ext cx="4282601" cy="1355925"/>
          </a:xfrm>
          <a:prstGeom prst="rect">
            <a:avLst/>
          </a:prstGeom>
          <a:noFill/>
          <a:ln>
            <a:noFill/>
          </a:ln>
        </p:spPr>
      </p:pic>
      <p:pic>
        <p:nvPicPr>
          <p:cNvPr id="190" name="Google Shape;190;p13"/>
          <p:cNvPicPr preferRelativeResize="0"/>
          <p:nvPr/>
        </p:nvPicPr>
        <p:blipFill rotWithShape="1">
          <a:blip r:embed="rId5">
            <a:alphaModFix/>
          </a:blip>
          <a:srcRect b="0" l="0" r="0" t="0"/>
          <a:stretch/>
        </p:blipFill>
        <p:spPr>
          <a:xfrm>
            <a:off x="7485800" y="3582625"/>
            <a:ext cx="1503308" cy="598775"/>
          </a:xfrm>
          <a:prstGeom prst="rect">
            <a:avLst/>
          </a:prstGeom>
          <a:noFill/>
          <a:ln cap="flat" cmpd="sng" w="28575">
            <a:solidFill>
              <a:schemeClr val="accent4"/>
            </a:solidFill>
            <a:prstDash val="solid"/>
            <a:round/>
            <a:headEnd len="sm" w="sm" type="none"/>
            <a:tailEnd len="sm" w="sm" type="none"/>
          </a:ln>
        </p:spPr>
      </p:pic>
      <p:sp>
        <p:nvSpPr>
          <p:cNvPr id="191" name="Google Shape;191;p13"/>
          <p:cNvSpPr/>
          <p:nvPr/>
        </p:nvSpPr>
        <p:spPr>
          <a:xfrm>
            <a:off x="5852000" y="3892125"/>
            <a:ext cx="2199100" cy="779425"/>
          </a:xfrm>
          <a:custGeom>
            <a:rect b="b" l="l" r="r" t="t"/>
            <a:pathLst>
              <a:path extrusionOk="0" h="31177" w="87964">
                <a:moveTo>
                  <a:pt x="0" y="0"/>
                </a:moveTo>
                <a:cubicBezTo>
                  <a:pt x="2638" y="5153"/>
                  <a:pt x="1165" y="28830"/>
                  <a:pt x="15826" y="30916"/>
                </a:cubicBezTo>
                <a:cubicBezTo>
                  <a:pt x="30487" y="33002"/>
                  <a:pt x="75941" y="15581"/>
                  <a:pt x="87964" y="12514"/>
                </a:cubicBezTo>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txBox="1"/>
          <p:nvPr/>
        </p:nvSpPr>
        <p:spPr>
          <a:xfrm>
            <a:off x="6845300" y="4536225"/>
            <a:ext cx="21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Lato"/>
                <a:ea typeface="Lato"/>
                <a:cs typeface="Lato"/>
                <a:sym typeface="Lato"/>
              </a:rPr>
              <a:t>remember when we initialized this in the beginning?</a:t>
            </a:r>
            <a:endParaRPr b="0" i="0" sz="1000" u="none" cap="none" strike="noStrike">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txBox="1"/>
          <p:nvPr>
            <p:ph type="title"/>
          </p:nvPr>
        </p:nvSpPr>
        <p:spPr>
          <a:xfrm>
            <a:off x="276050" y="125600"/>
            <a:ext cx="84741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320"/>
              <a:t>Unit Test</a:t>
            </a:r>
            <a:endParaRPr b="1" sz="3320"/>
          </a:p>
        </p:txBody>
      </p:sp>
      <p:pic>
        <p:nvPicPr>
          <p:cNvPr id="198" name="Google Shape;198;p14"/>
          <p:cNvPicPr preferRelativeResize="0"/>
          <p:nvPr/>
        </p:nvPicPr>
        <p:blipFill rotWithShape="1">
          <a:blip r:embed="rId3">
            <a:alphaModFix/>
          </a:blip>
          <a:srcRect b="0" l="0" r="0" t="0"/>
          <a:stretch/>
        </p:blipFill>
        <p:spPr>
          <a:xfrm>
            <a:off x="2044000" y="825300"/>
            <a:ext cx="5056008" cy="403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ph type="title"/>
          </p:nvPr>
        </p:nvSpPr>
        <p:spPr>
          <a:xfrm>
            <a:off x="311700" y="207325"/>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920"/>
              <a:t>Builder Pattern</a:t>
            </a:r>
            <a:endParaRPr b="1" sz="3920"/>
          </a:p>
        </p:txBody>
      </p:sp>
      <p:sp>
        <p:nvSpPr>
          <p:cNvPr id="204" name="Google Shape;204;p15"/>
          <p:cNvSpPr txBox="1"/>
          <p:nvPr>
            <p:ph idx="4294967295" type="body"/>
          </p:nvPr>
        </p:nvSpPr>
        <p:spPr>
          <a:xfrm>
            <a:off x="311700" y="1115675"/>
            <a:ext cx="3056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1350">
              <a:solidFill>
                <a:srgbClr val="000000"/>
              </a:solidFill>
              <a:latin typeface="Arial"/>
              <a:ea typeface="Arial"/>
              <a:cs typeface="Arial"/>
              <a:sym typeface="Arial"/>
            </a:endParaRPr>
          </a:p>
          <a:p>
            <a:pPr indent="0" lvl="0" marL="0" rtl="0" algn="l">
              <a:lnSpc>
                <a:spcPct val="115000"/>
              </a:lnSpc>
              <a:spcBef>
                <a:spcPts val="1200"/>
              </a:spcBef>
              <a:spcAft>
                <a:spcPts val="0"/>
              </a:spcAft>
              <a:buSzPts val="1800"/>
              <a:buNone/>
            </a:pPr>
            <a:r>
              <a:t/>
            </a:r>
            <a:endParaRPr sz="1150">
              <a:solidFill>
                <a:srgbClr val="000000"/>
              </a:solidFill>
              <a:latin typeface="Arial"/>
              <a:ea typeface="Arial"/>
              <a:cs typeface="Arial"/>
              <a:sym typeface="Arial"/>
            </a:endParaRPr>
          </a:p>
          <a:p>
            <a:pPr indent="0" lvl="0" marL="0" rtl="0" algn="l">
              <a:lnSpc>
                <a:spcPct val="115000"/>
              </a:lnSpc>
              <a:spcBef>
                <a:spcPts val="0"/>
              </a:spcBef>
              <a:spcAft>
                <a:spcPts val="1200"/>
              </a:spcAft>
              <a:buSzPts val="1800"/>
              <a:buNone/>
            </a:pPr>
            <a:r>
              <a:t/>
            </a:r>
            <a:endParaRPr sz="1150">
              <a:solidFill>
                <a:srgbClr val="000000"/>
              </a:solidFill>
              <a:latin typeface="Arial"/>
              <a:ea typeface="Arial"/>
              <a:cs typeface="Arial"/>
              <a:sym typeface="Arial"/>
            </a:endParaRPr>
          </a:p>
        </p:txBody>
      </p:sp>
      <p:pic>
        <p:nvPicPr>
          <p:cNvPr id="205" name="Google Shape;205;p15"/>
          <p:cNvPicPr preferRelativeResize="0"/>
          <p:nvPr/>
        </p:nvPicPr>
        <p:blipFill rotWithShape="1">
          <a:blip r:embed="rId3">
            <a:alphaModFix/>
          </a:blip>
          <a:srcRect b="0" l="0" r="0" t="6933"/>
          <a:stretch/>
        </p:blipFill>
        <p:spPr>
          <a:xfrm>
            <a:off x="2798275" y="1048950"/>
            <a:ext cx="6034026" cy="3708100"/>
          </a:xfrm>
          <a:prstGeom prst="rect">
            <a:avLst/>
          </a:prstGeom>
          <a:noFill/>
          <a:ln>
            <a:noFill/>
          </a:ln>
        </p:spPr>
      </p:pic>
      <p:sp>
        <p:nvSpPr>
          <p:cNvPr id="206" name="Google Shape;206;p15"/>
          <p:cNvSpPr txBox="1"/>
          <p:nvPr/>
        </p:nvSpPr>
        <p:spPr>
          <a:xfrm>
            <a:off x="311700" y="994475"/>
            <a:ext cx="2181900" cy="365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Functionality </a:t>
            </a:r>
            <a:endParaRPr b="1" i="0" sz="1800" u="none" cap="none" strike="noStrike">
              <a:solidFill>
                <a:srgbClr val="000000"/>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250"/>
              <a:buFont typeface="Arial"/>
              <a:buNone/>
            </a:pPr>
            <a:r>
              <a:rPr b="0" i="0" lang="en-GB" sz="1250" u="none" cap="none" strike="noStrike">
                <a:solidFill>
                  <a:srgbClr val="000000"/>
                </a:solidFill>
                <a:latin typeface="Arial"/>
                <a:ea typeface="Arial"/>
                <a:cs typeface="Arial"/>
                <a:sym typeface="Arial"/>
              </a:rPr>
              <a:t>1) Builder pattern builds a complex object using simple objects and using a step by step approach. This type of design pattern comes under creational pattern as this pattern provides one of the best ways to create an object.</a:t>
            </a:r>
            <a:endParaRPr b="0" i="0" sz="125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50"/>
              <a:buFont typeface="Arial"/>
              <a:buNone/>
            </a:pPr>
            <a:r>
              <a:rPr b="0" i="0" lang="en-GB" sz="1250" u="none" cap="none" strike="noStrike">
                <a:solidFill>
                  <a:srgbClr val="000000"/>
                </a:solidFill>
                <a:latin typeface="Arial"/>
                <a:ea typeface="Arial"/>
                <a:cs typeface="Arial"/>
                <a:sym typeface="Arial"/>
              </a:rPr>
              <a:t>2) A Builder class builds the final object step by step. This builder is independent of other objects.</a:t>
            </a:r>
            <a:endParaRPr b="0" i="0" sz="1300" u="none" cap="none" strike="noStrike">
              <a:solidFill>
                <a:srgbClr val="000000"/>
              </a:solidFill>
              <a:latin typeface="Lato"/>
              <a:ea typeface="Lato"/>
              <a:cs typeface="Lato"/>
              <a:sym typeface="Lato"/>
            </a:endParaRPr>
          </a:p>
        </p:txBody>
      </p:sp>
      <p:sp>
        <p:nvSpPr>
          <p:cNvPr id="207" name="Google Shape;207;p15"/>
          <p:cNvSpPr txBox="1"/>
          <p:nvPr/>
        </p:nvSpPr>
        <p:spPr>
          <a:xfrm>
            <a:off x="6581125" y="297175"/>
            <a:ext cx="2739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Lato"/>
                <a:ea typeface="Lato"/>
                <a:cs typeface="Lato"/>
                <a:sym typeface="Lato"/>
              </a:rPr>
              <a:t>By: Yudava Roopnarine</a:t>
            </a:r>
            <a:endParaRPr b="1" i="0" sz="17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6"/>
          <p:cNvPicPr preferRelativeResize="0"/>
          <p:nvPr/>
        </p:nvPicPr>
        <p:blipFill rotWithShape="1">
          <a:blip r:embed="rId3">
            <a:alphaModFix/>
          </a:blip>
          <a:srcRect b="0" l="0" r="0" t="0"/>
          <a:stretch/>
        </p:blipFill>
        <p:spPr>
          <a:xfrm>
            <a:off x="218625" y="217075"/>
            <a:ext cx="3921949" cy="4789925"/>
          </a:xfrm>
          <a:prstGeom prst="rect">
            <a:avLst/>
          </a:prstGeom>
          <a:noFill/>
          <a:ln>
            <a:noFill/>
          </a:ln>
        </p:spPr>
      </p:pic>
      <p:pic>
        <p:nvPicPr>
          <p:cNvPr id="213" name="Google Shape;213;p16"/>
          <p:cNvPicPr preferRelativeResize="0"/>
          <p:nvPr/>
        </p:nvPicPr>
        <p:blipFill rotWithShape="1">
          <a:blip r:embed="rId4">
            <a:alphaModFix/>
          </a:blip>
          <a:srcRect b="0" l="0" r="0" t="0"/>
          <a:stretch/>
        </p:blipFill>
        <p:spPr>
          <a:xfrm>
            <a:off x="4278650" y="176788"/>
            <a:ext cx="3605250" cy="4789925"/>
          </a:xfrm>
          <a:prstGeom prst="rect">
            <a:avLst/>
          </a:prstGeom>
          <a:noFill/>
          <a:ln>
            <a:noFill/>
          </a:ln>
        </p:spPr>
      </p:pic>
      <p:sp>
        <p:nvSpPr>
          <p:cNvPr id="214" name="Google Shape;214;p16"/>
          <p:cNvSpPr txBox="1"/>
          <p:nvPr/>
        </p:nvSpPr>
        <p:spPr>
          <a:xfrm>
            <a:off x="6977500" y="80575"/>
            <a:ext cx="30591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300"/>
              <a:buFont typeface="Arial"/>
              <a:buNone/>
            </a:pPr>
            <a:r>
              <a:rPr b="0" i="0" lang="en-GB" sz="4300" u="none" cap="none" strike="noStrike">
                <a:solidFill>
                  <a:schemeClr val="lt1"/>
                </a:solidFill>
                <a:latin typeface="Lato"/>
                <a:ea typeface="Lato"/>
                <a:cs typeface="Lato"/>
                <a:sym typeface="Lato"/>
              </a:rPr>
              <a:t>Code</a:t>
            </a:r>
            <a:endParaRPr b="0" i="0" sz="4300" u="none" cap="none" strike="noStrike">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17"/>
          <p:cNvPicPr preferRelativeResize="0"/>
          <p:nvPr/>
        </p:nvPicPr>
        <p:blipFill rotWithShape="1">
          <a:blip r:embed="rId3">
            <a:alphaModFix/>
          </a:blip>
          <a:srcRect b="0" l="0" r="0" t="0"/>
          <a:stretch/>
        </p:blipFill>
        <p:spPr>
          <a:xfrm>
            <a:off x="302475" y="1023825"/>
            <a:ext cx="3516025" cy="3095850"/>
          </a:xfrm>
          <a:prstGeom prst="rect">
            <a:avLst/>
          </a:prstGeom>
          <a:noFill/>
          <a:ln>
            <a:noFill/>
          </a:ln>
        </p:spPr>
      </p:pic>
      <p:pic>
        <p:nvPicPr>
          <p:cNvPr id="220" name="Google Shape;220;p17"/>
          <p:cNvPicPr preferRelativeResize="0"/>
          <p:nvPr/>
        </p:nvPicPr>
        <p:blipFill rotWithShape="1">
          <a:blip r:embed="rId4">
            <a:alphaModFix/>
          </a:blip>
          <a:srcRect b="0" l="0" r="0" t="0"/>
          <a:stretch/>
        </p:blipFill>
        <p:spPr>
          <a:xfrm>
            <a:off x="3991400" y="616438"/>
            <a:ext cx="4832601" cy="3910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ph type="title"/>
          </p:nvPr>
        </p:nvSpPr>
        <p:spPr>
          <a:xfrm>
            <a:off x="311700" y="170500"/>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2720"/>
              <a:t>Builder Pattern UML</a:t>
            </a:r>
            <a:endParaRPr b="1" sz="2720"/>
          </a:p>
        </p:txBody>
      </p:sp>
      <p:pic>
        <p:nvPicPr>
          <p:cNvPr id="226" name="Google Shape;226;p18"/>
          <p:cNvPicPr preferRelativeResize="0"/>
          <p:nvPr/>
        </p:nvPicPr>
        <p:blipFill rotWithShape="1">
          <a:blip r:embed="rId3">
            <a:alphaModFix/>
          </a:blip>
          <a:srcRect b="0" l="17374" r="17764" t="0"/>
          <a:stretch/>
        </p:blipFill>
        <p:spPr>
          <a:xfrm>
            <a:off x="2136849" y="796600"/>
            <a:ext cx="4870323" cy="4034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9"/>
          <p:cNvPicPr preferRelativeResize="0"/>
          <p:nvPr/>
        </p:nvPicPr>
        <p:blipFill rotWithShape="1">
          <a:blip r:embed="rId3">
            <a:alphaModFix/>
          </a:blip>
          <a:srcRect b="0" l="0" r="0" t="0"/>
          <a:stretch/>
        </p:blipFill>
        <p:spPr>
          <a:xfrm>
            <a:off x="99250" y="983425"/>
            <a:ext cx="4886475" cy="1957525"/>
          </a:xfrm>
          <a:prstGeom prst="rect">
            <a:avLst/>
          </a:prstGeom>
          <a:noFill/>
          <a:ln>
            <a:noFill/>
          </a:ln>
        </p:spPr>
      </p:pic>
      <p:sp>
        <p:nvSpPr>
          <p:cNvPr id="232" name="Google Shape;232;p19"/>
          <p:cNvSpPr txBox="1"/>
          <p:nvPr/>
        </p:nvSpPr>
        <p:spPr>
          <a:xfrm>
            <a:off x="1885275" y="268025"/>
            <a:ext cx="53736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900"/>
              <a:buFont typeface="Arial"/>
              <a:buNone/>
            </a:pPr>
            <a:r>
              <a:rPr b="1" i="0" lang="en-GB" sz="3900" u="none" cap="none" strike="noStrike">
                <a:solidFill>
                  <a:schemeClr val="lt1"/>
                </a:solidFill>
                <a:latin typeface="Lato"/>
                <a:ea typeface="Lato"/>
                <a:cs typeface="Lato"/>
                <a:sym typeface="Lato"/>
              </a:rPr>
              <a:t>Code Output/Tests</a:t>
            </a:r>
            <a:endParaRPr b="1" i="0" sz="3900" u="none" cap="none" strike="noStrike">
              <a:solidFill>
                <a:schemeClr val="lt1"/>
              </a:solidFill>
              <a:latin typeface="Lato"/>
              <a:ea typeface="Lato"/>
              <a:cs typeface="Lato"/>
              <a:sym typeface="Lato"/>
            </a:endParaRPr>
          </a:p>
        </p:txBody>
      </p:sp>
      <p:pic>
        <p:nvPicPr>
          <p:cNvPr id="233" name="Google Shape;233;p19"/>
          <p:cNvPicPr preferRelativeResize="0"/>
          <p:nvPr/>
        </p:nvPicPr>
        <p:blipFill rotWithShape="1">
          <a:blip r:embed="rId4">
            <a:alphaModFix/>
          </a:blip>
          <a:srcRect b="1058" l="-750" r="750" t="-1060"/>
          <a:stretch/>
        </p:blipFill>
        <p:spPr>
          <a:xfrm>
            <a:off x="5568338" y="958175"/>
            <a:ext cx="3366488" cy="2377380"/>
          </a:xfrm>
          <a:prstGeom prst="rect">
            <a:avLst/>
          </a:prstGeom>
          <a:noFill/>
          <a:ln>
            <a:noFill/>
          </a:ln>
        </p:spPr>
      </p:pic>
      <p:pic>
        <p:nvPicPr>
          <p:cNvPr id="234" name="Google Shape;234;p19"/>
          <p:cNvPicPr preferRelativeResize="0"/>
          <p:nvPr/>
        </p:nvPicPr>
        <p:blipFill rotWithShape="1">
          <a:blip r:embed="rId5">
            <a:alphaModFix/>
          </a:blip>
          <a:srcRect b="0" l="0" r="0" t="0"/>
          <a:stretch/>
        </p:blipFill>
        <p:spPr>
          <a:xfrm>
            <a:off x="163725" y="2997750"/>
            <a:ext cx="4856950" cy="2027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nvSpPr>
        <p:spPr>
          <a:xfrm>
            <a:off x="438150" y="137350"/>
            <a:ext cx="82677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en-GB" sz="3500" u="none" cap="none" strike="noStrike">
                <a:solidFill>
                  <a:schemeClr val="lt1"/>
                </a:solidFill>
                <a:latin typeface="Lato"/>
                <a:ea typeface="Lato"/>
                <a:cs typeface="Lato"/>
                <a:sym typeface="Lato"/>
              </a:rPr>
              <a:t>Purpose</a:t>
            </a:r>
            <a:endParaRPr b="1" i="0" sz="3500" u="none" cap="none" strike="noStrike">
              <a:solidFill>
                <a:schemeClr val="lt1"/>
              </a:solidFill>
              <a:latin typeface="Lato"/>
              <a:ea typeface="Lato"/>
              <a:cs typeface="Lato"/>
              <a:sym typeface="Lato"/>
            </a:endParaRPr>
          </a:p>
        </p:txBody>
      </p:sp>
      <p:sp>
        <p:nvSpPr>
          <p:cNvPr id="70" name="Google Shape;70;p2"/>
          <p:cNvSpPr txBox="1"/>
          <p:nvPr/>
        </p:nvSpPr>
        <p:spPr>
          <a:xfrm>
            <a:off x="433050" y="860650"/>
            <a:ext cx="8277900" cy="2134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3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GIOMS embracing its namesake is a grocery inventory and order management system designed to be used by grocery warehouses. The purpose of GIOMS is to provide Whole Foods Market Inc. with a much faster and more accurate inventory and order management system that will help alleviate discrepancies warehouses experience such as such as not providing Whole Food stores with accurate delivery times, warehouse inventory quantities not reflecting true-to-life inventory, and order quantity errors which result in stores receiving more or less products than they ordered. GIOMS does this by having faster read/write access than other competitive software allowing Whole Foods warehouses to quickly address any data inconsistency they find.</a:t>
            </a:r>
            <a:endParaRPr b="0" i="0" sz="1400" u="none" cap="none" strike="noStrike">
              <a:solidFill>
                <a:schemeClr val="lt1"/>
              </a:solidFill>
              <a:latin typeface="Lato"/>
              <a:ea typeface="Lato"/>
              <a:cs typeface="Lato"/>
              <a:sym typeface="Lato"/>
            </a:endParaRPr>
          </a:p>
        </p:txBody>
      </p:sp>
      <p:pic>
        <p:nvPicPr>
          <p:cNvPr id="71" name="Google Shape;71;p2"/>
          <p:cNvPicPr preferRelativeResize="0"/>
          <p:nvPr/>
        </p:nvPicPr>
        <p:blipFill rotWithShape="1">
          <a:blip r:embed="rId3">
            <a:alphaModFix/>
          </a:blip>
          <a:srcRect b="0" l="0" r="0" t="0"/>
          <a:stretch/>
        </p:blipFill>
        <p:spPr>
          <a:xfrm>
            <a:off x="5727872" y="2797950"/>
            <a:ext cx="2767003" cy="2204925"/>
          </a:xfrm>
          <a:prstGeom prst="rect">
            <a:avLst/>
          </a:prstGeom>
          <a:noFill/>
          <a:ln>
            <a:noFill/>
          </a:ln>
        </p:spPr>
      </p:pic>
      <p:pic>
        <p:nvPicPr>
          <p:cNvPr id="72" name="Google Shape;72;p2"/>
          <p:cNvPicPr preferRelativeResize="0"/>
          <p:nvPr/>
        </p:nvPicPr>
        <p:blipFill rotWithShape="1">
          <a:blip r:embed="rId4">
            <a:alphaModFix/>
          </a:blip>
          <a:srcRect b="0" l="0" r="0" t="0"/>
          <a:stretch/>
        </p:blipFill>
        <p:spPr>
          <a:xfrm>
            <a:off x="563650" y="3385475"/>
            <a:ext cx="2958925" cy="1496850"/>
          </a:xfrm>
          <a:prstGeom prst="rect">
            <a:avLst/>
          </a:prstGeom>
          <a:noFill/>
          <a:ln>
            <a:noFill/>
          </a:ln>
        </p:spPr>
      </p:pic>
      <p:pic>
        <p:nvPicPr>
          <p:cNvPr id="73" name="Google Shape;73;p2"/>
          <p:cNvPicPr preferRelativeResize="0"/>
          <p:nvPr/>
        </p:nvPicPr>
        <p:blipFill rotWithShape="1">
          <a:blip r:embed="rId5">
            <a:alphaModFix/>
          </a:blip>
          <a:srcRect b="0" l="0" r="0" t="0"/>
          <a:stretch/>
        </p:blipFill>
        <p:spPr>
          <a:xfrm flipH="1" rot="780026">
            <a:off x="1094191" y="2814160"/>
            <a:ext cx="955318" cy="824730"/>
          </a:xfrm>
          <a:prstGeom prst="rect">
            <a:avLst/>
          </a:prstGeom>
          <a:noFill/>
          <a:ln>
            <a:noFill/>
          </a:ln>
        </p:spPr>
      </p:pic>
      <p:pic>
        <p:nvPicPr>
          <p:cNvPr id="74" name="Google Shape;74;p2"/>
          <p:cNvPicPr preferRelativeResize="0"/>
          <p:nvPr/>
        </p:nvPicPr>
        <p:blipFill rotWithShape="1">
          <a:blip r:embed="rId6">
            <a:alphaModFix/>
          </a:blip>
          <a:srcRect b="0" l="0" r="0" t="0"/>
          <a:stretch/>
        </p:blipFill>
        <p:spPr>
          <a:xfrm>
            <a:off x="3875313" y="3080200"/>
            <a:ext cx="1640425" cy="1640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0"/>
          <p:cNvSpPr txBox="1"/>
          <p:nvPr/>
        </p:nvSpPr>
        <p:spPr>
          <a:xfrm>
            <a:off x="2120675" y="-65000"/>
            <a:ext cx="45675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GB" sz="3600" u="none" cap="none" strike="noStrike">
                <a:solidFill>
                  <a:schemeClr val="lt1"/>
                </a:solidFill>
                <a:latin typeface="Lato"/>
                <a:ea typeface="Lato"/>
                <a:cs typeface="Lato"/>
                <a:sym typeface="Lato"/>
              </a:rPr>
              <a:t>Observer Pattern</a:t>
            </a:r>
            <a:endParaRPr b="1" i="0" sz="36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lt1"/>
                </a:solidFill>
                <a:latin typeface="Lato"/>
                <a:ea typeface="Lato"/>
                <a:cs typeface="Lato"/>
                <a:sym typeface="Lato"/>
              </a:rPr>
              <a:t>by Ivan Jimenez</a:t>
            </a:r>
            <a:endParaRPr b="1" i="0" sz="1600" u="none" cap="none" strike="noStrike">
              <a:solidFill>
                <a:schemeClr val="lt1"/>
              </a:solidFill>
              <a:latin typeface="Lato"/>
              <a:ea typeface="Lato"/>
              <a:cs typeface="Lato"/>
              <a:sym typeface="Lato"/>
            </a:endParaRPr>
          </a:p>
        </p:txBody>
      </p:sp>
      <p:pic>
        <p:nvPicPr>
          <p:cNvPr id="240" name="Google Shape;240;p20"/>
          <p:cNvPicPr preferRelativeResize="0"/>
          <p:nvPr/>
        </p:nvPicPr>
        <p:blipFill rotWithShape="1">
          <a:blip r:embed="rId3">
            <a:alphaModFix/>
          </a:blip>
          <a:srcRect b="0" l="0" r="0" t="0"/>
          <a:stretch/>
        </p:blipFill>
        <p:spPr>
          <a:xfrm>
            <a:off x="40700" y="60250"/>
            <a:ext cx="2441741" cy="3166900"/>
          </a:xfrm>
          <a:prstGeom prst="rect">
            <a:avLst/>
          </a:prstGeom>
          <a:noFill/>
          <a:ln>
            <a:noFill/>
          </a:ln>
        </p:spPr>
      </p:pic>
      <p:pic>
        <p:nvPicPr>
          <p:cNvPr id="241" name="Google Shape;241;p20"/>
          <p:cNvPicPr preferRelativeResize="0"/>
          <p:nvPr/>
        </p:nvPicPr>
        <p:blipFill rotWithShape="1">
          <a:blip r:embed="rId4">
            <a:alphaModFix/>
          </a:blip>
          <a:srcRect b="0" l="0" r="0" t="0"/>
          <a:stretch/>
        </p:blipFill>
        <p:spPr>
          <a:xfrm>
            <a:off x="40700" y="3281076"/>
            <a:ext cx="4427400" cy="660862"/>
          </a:xfrm>
          <a:prstGeom prst="rect">
            <a:avLst/>
          </a:prstGeom>
          <a:noFill/>
          <a:ln>
            <a:noFill/>
          </a:ln>
        </p:spPr>
      </p:pic>
      <p:pic>
        <p:nvPicPr>
          <p:cNvPr id="242" name="Google Shape;242;p20"/>
          <p:cNvPicPr preferRelativeResize="0"/>
          <p:nvPr/>
        </p:nvPicPr>
        <p:blipFill rotWithShape="1">
          <a:blip r:embed="rId5">
            <a:alphaModFix/>
          </a:blip>
          <a:srcRect b="0" l="0" r="0" t="0"/>
          <a:stretch/>
        </p:blipFill>
        <p:spPr>
          <a:xfrm>
            <a:off x="40700" y="3995875"/>
            <a:ext cx="4427400" cy="1077300"/>
          </a:xfrm>
          <a:prstGeom prst="rect">
            <a:avLst/>
          </a:prstGeom>
          <a:noFill/>
          <a:ln>
            <a:noFill/>
          </a:ln>
        </p:spPr>
      </p:pic>
      <p:pic>
        <p:nvPicPr>
          <p:cNvPr id="243" name="Google Shape;243;p20"/>
          <p:cNvPicPr preferRelativeResize="0"/>
          <p:nvPr/>
        </p:nvPicPr>
        <p:blipFill rotWithShape="1">
          <a:blip r:embed="rId6">
            <a:alphaModFix/>
          </a:blip>
          <a:srcRect b="0" l="0" r="0" t="0"/>
          <a:stretch/>
        </p:blipFill>
        <p:spPr>
          <a:xfrm>
            <a:off x="4511725" y="920200"/>
            <a:ext cx="4567426" cy="4152976"/>
          </a:xfrm>
          <a:prstGeom prst="rect">
            <a:avLst/>
          </a:prstGeom>
          <a:noFill/>
          <a:ln>
            <a:noFill/>
          </a:ln>
        </p:spPr>
      </p:pic>
      <p:pic>
        <p:nvPicPr>
          <p:cNvPr id="244" name="Google Shape;244;p20"/>
          <p:cNvPicPr preferRelativeResize="0"/>
          <p:nvPr/>
        </p:nvPicPr>
        <p:blipFill rotWithShape="1">
          <a:blip r:embed="rId7">
            <a:alphaModFix/>
          </a:blip>
          <a:srcRect b="0" l="0" r="0" t="0"/>
          <a:stretch/>
        </p:blipFill>
        <p:spPr>
          <a:xfrm>
            <a:off x="2634841" y="1146950"/>
            <a:ext cx="1724484" cy="17244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1"/>
          <p:cNvSpPr txBox="1"/>
          <p:nvPr/>
        </p:nvSpPr>
        <p:spPr>
          <a:xfrm>
            <a:off x="0" y="0"/>
            <a:ext cx="9144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0" lang="en-GB" sz="3100" u="none" cap="none" strike="noStrike">
                <a:solidFill>
                  <a:schemeClr val="lt1"/>
                </a:solidFill>
                <a:latin typeface="Lato"/>
                <a:ea typeface="Lato"/>
                <a:cs typeface="Lato"/>
                <a:sym typeface="Lato"/>
              </a:rPr>
              <a:t>Observer Pattern Unit Tests</a:t>
            </a:r>
            <a:endParaRPr b="1" i="0" sz="3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chemeClr val="lt1"/>
                </a:solidFill>
                <a:latin typeface="Lato"/>
                <a:ea typeface="Lato"/>
                <a:cs typeface="Lato"/>
                <a:sym typeface="Lato"/>
              </a:rPr>
              <a:t>by Ivan Jimenez</a:t>
            </a:r>
            <a:endParaRPr b="1" i="0" sz="1100" u="none" cap="none" strike="noStrike">
              <a:solidFill>
                <a:schemeClr val="lt1"/>
              </a:solidFill>
              <a:latin typeface="Lato"/>
              <a:ea typeface="Lato"/>
              <a:cs typeface="Lato"/>
              <a:sym typeface="Lato"/>
            </a:endParaRPr>
          </a:p>
        </p:txBody>
      </p:sp>
      <p:pic>
        <p:nvPicPr>
          <p:cNvPr id="250" name="Google Shape;250;p21"/>
          <p:cNvPicPr preferRelativeResize="0"/>
          <p:nvPr/>
        </p:nvPicPr>
        <p:blipFill rotWithShape="1">
          <a:blip r:embed="rId3">
            <a:alphaModFix/>
          </a:blip>
          <a:srcRect b="0" l="0" r="0" t="0"/>
          <a:stretch/>
        </p:blipFill>
        <p:spPr>
          <a:xfrm>
            <a:off x="70325" y="835525"/>
            <a:ext cx="4329775" cy="3490200"/>
          </a:xfrm>
          <a:prstGeom prst="rect">
            <a:avLst/>
          </a:prstGeom>
          <a:noFill/>
          <a:ln>
            <a:noFill/>
          </a:ln>
        </p:spPr>
      </p:pic>
      <p:pic>
        <p:nvPicPr>
          <p:cNvPr id="251" name="Google Shape;251;p21"/>
          <p:cNvPicPr preferRelativeResize="0"/>
          <p:nvPr/>
        </p:nvPicPr>
        <p:blipFill rotWithShape="1">
          <a:blip r:embed="rId4">
            <a:alphaModFix/>
          </a:blip>
          <a:srcRect b="0" l="0" r="0" t="0"/>
          <a:stretch/>
        </p:blipFill>
        <p:spPr>
          <a:xfrm>
            <a:off x="4544217" y="835525"/>
            <a:ext cx="4537257" cy="3490200"/>
          </a:xfrm>
          <a:prstGeom prst="rect">
            <a:avLst/>
          </a:prstGeom>
          <a:noFill/>
          <a:ln>
            <a:noFill/>
          </a:ln>
        </p:spPr>
      </p:pic>
      <p:sp>
        <p:nvSpPr>
          <p:cNvPr id="252" name="Google Shape;252;p21"/>
          <p:cNvSpPr txBox="1"/>
          <p:nvPr/>
        </p:nvSpPr>
        <p:spPr>
          <a:xfrm>
            <a:off x="-130600" y="503200"/>
            <a:ext cx="1542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lt1"/>
                </a:solidFill>
                <a:latin typeface="Lato"/>
                <a:ea typeface="Lato"/>
                <a:cs typeface="Lato"/>
                <a:sym typeface="Lato"/>
              </a:rPr>
              <a:t>Unit Test #1</a:t>
            </a:r>
            <a:endParaRPr b="1" i="0" sz="1600" u="none" cap="none" strike="noStrike">
              <a:solidFill>
                <a:schemeClr val="lt1"/>
              </a:solidFill>
              <a:latin typeface="Lato"/>
              <a:ea typeface="Lato"/>
              <a:cs typeface="Lato"/>
              <a:sym typeface="Lato"/>
            </a:endParaRPr>
          </a:p>
        </p:txBody>
      </p:sp>
      <p:sp>
        <p:nvSpPr>
          <p:cNvPr id="253" name="Google Shape;253;p21"/>
          <p:cNvSpPr txBox="1"/>
          <p:nvPr/>
        </p:nvSpPr>
        <p:spPr>
          <a:xfrm>
            <a:off x="7699625" y="503200"/>
            <a:ext cx="1542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lt1"/>
                </a:solidFill>
                <a:latin typeface="Lato"/>
                <a:ea typeface="Lato"/>
                <a:cs typeface="Lato"/>
                <a:sym typeface="Lato"/>
              </a:rPr>
              <a:t>Unit Test #2</a:t>
            </a:r>
            <a:endParaRPr b="1" i="0" sz="1600" u="none" cap="none" strike="noStrike">
              <a:solidFill>
                <a:schemeClr val="lt1"/>
              </a:solidFill>
              <a:latin typeface="Lato"/>
              <a:ea typeface="Lato"/>
              <a:cs typeface="Lato"/>
              <a:sym typeface="Lato"/>
            </a:endParaRPr>
          </a:p>
        </p:txBody>
      </p:sp>
      <p:pic>
        <p:nvPicPr>
          <p:cNvPr id="254" name="Google Shape;254;p21"/>
          <p:cNvPicPr preferRelativeResize="0"/>
          <p:nvPr/>
        </p:nvPicPr>
        <p:blipFill rotWithShape="1">
          <a:blip r:embed="rId5">
            <a:alphaModFix/>
          </a:blip>
          <a:srcRect b="0" l="0" r="0" t="0"/>
          <a:stretch/>
        </p:blipFill>
        <p:spPr>
          <a:xfrm>
            <a:off x="951675" y="4300863"/>
            <a:ext cx="2567066" cy="817775"/>
          </a:xfrm>
          <a:prstGeom prst="rect">
            <a:avLst/>
          </a:prstGeom>
          <a:noFill/>
          <a:ln>
            <a:noFill/>
          </a:ln>
        </p:spPr>
      </p:pic>
      <p:sp>
        <p:nvSpPr>
          <p:cNvPr id="255" name="Google Shape;255;p21"/>
          <p:cNvSpPr txBox="1"/>
          <p:nvPr/>
        </p:nvSpPr>
        <p:spPr>
          <a:xfrm>
            <a:off x="-281275" y="4509650"/>
            <a:ext cx="1542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lt1"/>
                </a:solidFill>
                <a:latin typeface="Lato"/>
                <a:ea typeface="Lato"/>
                <a:cs typeface="Lato"/>
                <a:sym typeface="Lato"/>
              </a:rPr>
              <a:t>Output →</a:t>
            </a:r>
            <a:endParaRPr b="0" i="0" sz="1500" u="none" cap="none" strike="noStrike">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311700" y="317750"/>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4020"/>
              <a:t>Iterator Pattern</a:t>
            </a:r>
            <a:endParaRPr b="1" sz="4020"/>
          </a:p>
        </p:txBody>
      </p:sp>
      <p:pic>
        <p:nvPicPr>
          <p:cNvPr id="261" name="Google Shape;261;p22"/>
          <p:cNvPicPr preferRelativeResize="0"/>
          <p:nvPr/>
        </p:nvPicPr>
        <p:blipFill rotWithShape="1">
          <a:blip r:embed="rId3">
            <a:alphaModFix/>
          </a:blip>
          <a:srcRect b="0" l="0" r="0" t="0"/>
          <a:stretch/>
        </p:blipFill>
        <p:spPr>
          <a:xfrm>
            <a:off x="6640775" y="317750"/>
            <a:ext cx="626100" cy="626100"/>
          </a:xfrm>
          <a:prstGeom prst="rect">
            <a:avLst/>
          </a:prstGeom>
          <a:noFill/>
          <a:ln>
            <a:noFill/>
          </a:ln>
        </p:spPr>
      </p:pic>
      <p:pic>
        <p:nvPicPr>
          <p:cNvPr id="262" name="Google Shape;262;p22"/>
          <p:cNvPicPr preferRelativeResize="0"/>
          <p:nvPr/>
        </p:nvPicPr>
        <p:blipFill rotWithShape="1">
          <a:blip r:embed="rId4">
            <a:alphaModFix/>
          </a:blip>
          <a:srcRect b="0" l="0" r="0" t="0"/>
          <a:stretch/>
        </p:blipFill>
        <p:spPr>
          <a:xfrm>
            <a:off x="4067038" y="1308438"/>
            <a:ext cx="4516125" cy="1408775"/>
          </a:xfrm>
          <a:prstGeom prst="rect">
            <a:avLst/>
          </a:prstGeom>
          <a:noFill/>
          <a:ln>
            <a:noFill/>
          </a:ln>
        </p:spPr>
      </p:pic>
      <p:sp>
        <p:nvSpPr>
          <p:cNvPr id="263" name="Google Shape;263;p22"/>
          <p:cNvSpPr txBox="1"/>
          <p:nvPr/>
        </p:nvSpPr>
        <p:spPr>
          <a:xfrm>
            <a:off x="311700" y="1245127"/>
            <a:ext cx="3519000" cy="1535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n-GB" sz="1300" u="none" cap="none" strike="noStrike">
                <a:solidFill>
                  <a:srgbClr val="000000"/>
                </a:solidFill>
                <a:latin typeface="Lato"/>
                <a:ea typeface="Lato"/>
                <a:cs typeface="Lato"/>
                <a:sym typeface="Lato"/>
              </a:rPr>
              <a:t>The iterator pattern allows us traverse elements of a collection without exposing its underlying representation(ex list, stack, tree,etc). For our warehouse inventory system we can iterate through the collection of items within our inventory. </a:t>
            </a:r>
            <a:endParaRPr b="0" i="0" sz="1300" u="none" cap="none" strike="noStrike">
              <a:solidFill>
                <a:srgbClr val="000000"/>
              </a:solidFill>
              <a:latin typeface="Lato"/>
              <a:ea typeface="Lato"/>
              <a:cs typeface="Lato"/>
              <a:sym typeface="Lato"/>
            </a:endParaRPr>
          </a:p>
        </p:txBody>
      </p:sp>
      <p:sp>
        <p:nvSpPr>
          <p:cNvPr id="264" name="Google Shape;264;p22"/>
          <p:cNvSpPr txBox="1"/>
          <p:nvPr/>
        </p:nvSpPr>
        <p:spPr>
          <a:xfrm>
            <a:off x="238075" y="3185588"/>
            <a:ext cx="3360900" cy="1535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n-GB" sz="1300" u="none" cap="none" strike="noStrike">
                <a:solidFill>
                  <a:srgbClr val="000000"/>
                </a:solidFill>
                <a:latin typeface="Lato"/>
                <a:ea typeface="Lato"/>
                <a:cs typeface="Lato"/>
                <a:sym typeface="Lato"/>
              </a:rPr>
              <a:t>The iterator pattern utilizes two interfaces the Iterator and Collection. The iterator interface is used to traverse through a collection, while the collection interface implements createIterator that returns iterator for its collection.</a:t>
            </a:r>
            <a:endParaRPr b="0" i="0" sz="1300" u="none" cap="none" strike="noStrike">
              <a:solidFill>
                <a:srgbClr val="000000"/>
              </a:solidFill>
              <a:latin typeface="Lato"/>
              <a:ea typeface="Lato"/>
              <a:cs typeface="Lato"/>
              <a:sym typeface="Lato"/>
            </a:endParaRPr>
          </a:p>
        </p:txBody>
      </p:sp>
      <p:pic>
        <p:nvPicPr>
          <p:cNvPr id="265" name="Google Shape;265;p22"/>
          <p:cNvPicPr preferRelativeResize="0"/>
          <p:nvPr/>
        </p:nvPicPr>
        <p:blipFill rotWithShape="1">
          <a:blip r:embed="rId5">
            <a:alphaModFix/>
          </a:blip>
          <a:srcRect b="0" l="0" r="0" t="0"/>
          <a:stretch/>
        </p:blipFill>
        <p:spPr>
          <a:xfrm>
            <a:off x="3762700" y="3340035"/>
            <a:ext cx="5124799" cy="1226527"/>
          </a:xfrm>
          <a:prstGeom prst="rect">
            <a:avLst/>
          </a:prstGeom>
          <a:noFill/>
          <a:ln>
            <a:noFill/>
          </a:ln>
        </p:spPr>
      </p:pic>
      <p:pic>
        <p:nvPicPr>
          <p:cNvPr id="266" name="Google Shape;266;p22"/>
          <p:cNvPicPr preferRelativeResize="0"/>
          <p:nvPr/>
        </p:nvPicPr>
        <p:blipFill rotWithShape="1">
          <a:blip r:embed="rId3">
            <a:alphaModFix/>
          </a:blip>
          <a:srcRect b="0" l="0" r="0" t="0"/>
          <a:stretch/>
        </p:blipFill>
        <p:spPr>
          <a:xfrm>
            <a:off x="1798700" y="317750"/>
            <a:ext cx="626100" cy="626100"/>
          </a:xfrm>
          <a:prstGeom prst="rect">
            <a:avLst/>
          </a:prstGeom>
          <a:noFill/>
          <a:ln>
            <a:noFill/>
          </a:ln>
        </p:spPr>
      </p:pic>
      <p:sp>
        <p:nvSpPr>
          <p:cNvPr id="267" name="Google Shape;267;p22"/>
          <p:cNvSpPr txBox="1"/>
          <p:nvPr/>
        </p:nvSpPr>
        <p:spPr>
          <a:xfrm>
            <a:off x="7451475" y="428625"/>
            <a:ext cx="131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By Rakib Rary</a:t>
            </a:r>
            <a:endParaRPr b="0" i="0" sz="1400" u="none" cap="none" strike="noStrike">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311700" y="244125"/>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820"/>
              <a:t>Iterator Pattern: UML</a:t>
            </a:r>
            <a:endParaRPr b="1" sz="3820"/>
          </a:p>
        </p:txBody>
      </p:sp>
      <p:pic>
        <p:nvPicPr>
          <p:cNvPr id="273" name="Google Shape;273;p23"/>
          <p:cNvPicPr preferRelativeResize="0"/>
          <p:nvPr/>
        </p:nvPicPr>
        <p:blipFill rotWithShape="1">
          <a:blip r:embed="rId3">
            <a:alphaModFix/>
          </a:blip>
          <a:srcRect b="0" l="0" r="0" t="0"/>
          <a:stretch/>
        </p:blipFill>
        <p:spPr>
          <a:xfrm>
            <a:off x="760287" y="1073873"/>
            <a:ext cx="7623426" cy="3683175"/>
          </a:xfrm>
          <a:prstGeom prst="rect">
            <a:avLst/>
          </a:prstGeom>
          <a:noFill/>
          <a:ln>
            <a:noFill/>
          </a:ln>
        </p:spPr>
      </p:pic>
      <p:pic>
        <p:nvPicPr>
          <p:cNvPr id="274" name="Google Shape;274;p23"/>
          <p:cNvPicPr preferRelativeResize="0"/>
          <p:nvPr/>
        </p:nvPicPr>
        <p:blipFill rotWithShape="1">
          <a:blip r:embed="rId4">
            <a:alphaModFix/>
          </a:blip>
          <a:srcRect b="0" l="0" r="0" t="0"/>
          <a:stretch/>
        </p:blipFill>
        <p:spPr>
          <a:xfrm>
            <a:off x="7241375" y="308050"/>
            <a:ext cx="498250" cy="498250"/>
          </a:xfrm>
          <a:prstGeom prst="rect">
            <a:avLst/>
          </a:prstGeom>
          <a:noFill/>
          <a:ln>
            <a:noFill/>
          </a:ln>
        </p:spPr>
      </p:pic>
      <p:pic>
        <p:nvPicPr>
          <p:cNvPr id="275" name="Google Shape;275;p23"/>
          <p:cNvPicPr preferRelativeResize="0"/>
          <p:nvPr/>
        </p:nvPicPr>
        <p:blipFill rotWithShape="1">
          <a:blip r:embed="rId4">
            <a:alphaModFix/>
          </a:blip>
          <a:srcRect b="0" l="0" r="0" t="0"/>
          <a:stretch/>
        </p:blipFill>
        <p:spPr>
          <a:xfrm flipH="1">
            <a:off x="1385375" y="308050"/>
            <a:ext cx="498250" cy="498250"/>
          </a:xfrm>
          <a:prstGeom prst="rect">
            <a:avLst/>
          </a:prstGeom>
          <a:noFill/>
          <a:ln>
            <a:noFill/>
          </a:ln>
        </p:spPr>
      </p:pic>
      <p:sp>
        <p:nvSpPr>
          <p:cNvPr id="276" name="Google Shape;276;p23"/>
          <p:cNvSpPr txBox="1"/>
          <p:nvPr/>
        </p:nvSpPr>
        <p:spPr>
          <a:xfrm>
            <a:off x="7825200" y="357075"/>
            <a:ext cx="131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By Rakib Rary</a:t>
            </a:r>
            <a:endParaRPr b="0" i="0" sz="1400" u="none" cap="none" strike="noStrike">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311700" y="0"/>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320"/>
              <a:t>Iterator Pattern</a:t>
            </a:r>
            <a:endParaRPr b="1" sz="3320"/>
          </a:p>
        </p:txBody>
      </p:sp>
      <p:pic>
        <p:nvPicPr>
          <p:cNvPr id="282" name="Google Shape;282;p24"/>
          <p:cNvPicPr preferRelativeResize="0"/>
          <p:nvPr/>
        </p:nvPicPr>
        <p:blipFill rotWithShape="1">
          <a:blip r:embed="rId3">
            <a:alphaModFix/>
          </a:blip>
          <a:srcRect b="0" l="0" r="0" t="0"/>
          <a:stretch/>
        </p:blipFill>
        <p:spPr>
          <a:xfrm>
            <a:off x="4315440" y="564025"/>
            <a:ext cx="4556524" cy="2481325"/>
          </a:xfrm>
          <a:prstGeom prst="rect">
            <a:avLst/>
          </a:prstGeom>
          <a:noFill/>
          <a:ln>
            <a:noFill/>
          </a:ln>
        </p:spPr>
      </p:pic>
      <p:pic>
        <p:nvPicPr>
          <p:cNvPr id="283" name="Google Shape;283;p24"/>
          <p:cNvPicPr preferRelativeResize="0"/>
          <p:nvPr/>
        </p:nvPicPr>
        <p:blipFill rotWithShape="1">
          <a:blip r:embed="rId4">
            <a:alphaModFix/>
          </a:blip>
          <a:srcRect b="0" l="0" r="0" t="0"/>
          <a:stretch/>
        </p:blipFill>
        <p:spPr>
          <a:xfrm>
            <a:off x="142050" y="657125"/>
            <a:ext cx="4086126" cy="4199501"/>
          </a:xfrm>
          <a:prstGeom prst="rect">
            <a:avLst/>
          </a:prstGeom>
          <a:noFill/>
          <a:ln>
            <a:noFill/>
          </a:ln>
        </p:spPr>
      </p:pic>
      <p:pic>
        <p:nvPicPr>
          <p:cNvPr id="284" name="Google Shape;284;p24"/>
          <p:cNvPicPr preferRelativeResize="0"/>
          <p:nvPr/>
        </p:nvPicPr>
        <p:blipFill>
          <a:blip r:embed="rId5">
            <a:alphaModFix/>
          </a:blip>
          <a:stretch>
            <a:fillRect/>
          </a:stretch>
        </p:blipFill>
        <p:spPr>
          <a:xfrm>
            <a:off x="4315451" y="3107425"/>
            <a:ext cx="4556524" cy="1933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311700" y="89525"/>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220"/>
              <a:t>Unit Test</a:t>
            </a:r>
            <a:endParaRPr b="1" sz="3220"/>
          </a:p>
        </p:txBody>
      </p:sp>
      <p:pic>
        <p:nvPicPr>
          <p:cNvPr id="290" name="Google Shape;290;p25"/>
          <p:cNvPicPr preferRelativeResize="0"/>
          <p:nvPr/>
        </p:nvPicPr>
        <p:blipFill rotWithShape="1">
          <a:blip r:embed="rId3">
            <a:alphaModFix/>
          </a:blip>
          <a:srcRect b="0" l="0" r="0" t="0"/>
          <a:stretch/>
        </p:blipFill>
        <p:spPr>
          <a:xfrm>
            <a:off x="1267950" y="2704225"/>
            <a:ext cx="2364094" cy="2167075"/>
          </a:xfrm>
          <a:prstGeom prst="rect">
            <a:avLst/>
          </a:prstGeom>
          <a:noFill/>
          <a:ln>
            <a:noFill/>
          </a:ln>
        </p:spPr>
      </p:pic>
      <p:pic>
        <p:nvPicPr>
          <p:cNvPr id="291" name="Google Shape;291;p25"/>
          <p:cNvPicPr preferRelativeResize="0"/>
          <p:nvPr/>
        </p:nvPicPr>
        <p:blipFill rotWithShape="1">
          <a:blip r:embed="rId4">
            <a:alphaModFix/>
          </a:blip>
          <a:srcRect b="0" l="0" r="0" t="0"/>
          <a:stretch/>
        </p:blipFill>
        <p:spPr>
          <a:xfrm>
            <a:off x="4953400" y="845700"/>
            <a:ext cx="3878900" cy="1726050"/>
          </a:xfrm>
          <a:prstGeom prst="rect">
            <a:avLst/>
          </a:prstGeom>
          <a:noFill/>
          <a:ln>
            <a:noFill/>
          </a:ln>
        </p:spPr>
      </p:pic>
      <p:pic>
        <p:nvPicPr>
          <p:cNvPr id="292" name="Google Shape;292;p25"/>
          <p:cNvPicPr preferRelativeResize="0"/>
          <p:nvPr/>
        </p:nvPicPr>
        <p:blipFill rotWithShape="1">
          <a:blip r:embed="rId5">
            <a:alphaModFix/>
          </a:blip>
          <a:srcRect b="0" l="0" r="0" t="0"/>
          <a:stretch/>
        </p:blipFill>
        <p:spPr>
          <a:xfrm>
            <a:off x="4953400" y="2873763"/>
            <a:ext cx="3878900" cy="1827988"/>
          </a:xfrm>
          <a:prstGeom prst="rect">
            <a:avLst/>
          </a:prstGeom>
          <a:noFill/>
          <a:ln>
            <a:noFill/>
          </a:ln>
        </p:spPr>
      </p:pic>
      <p:pic>
        <p:nvPicPr>
          <p:cNvPr id="293" name="Google Shape;293;p25"/>
          <p:cNvPicPr preferRelativeResize="0"/>
          <p:nvPr/>
        </p:nvPicPr>
        <p:blipFill rotWithShape="1">
          <a:blip r:embed="rId6">
            <a:alphaModFix/>
          </a:blip>
          <a:srcRect b="0" l="0" r="0" t="0"/>
          <a:stretch/>
        </p:blipFill>
        <p:spPr>
          <a:xfrm>
            <a:off x="256200" y="938600"/>
            <a:ext cx="4315801" cy="163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509550" y="77150"/>
            <a:ext cx="8124900" cy="857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b="1" lang="en-GB" sz="3500"/>
              <a:t>Factory Pattern</a:t>
            </a:r>
            <a:endParaRPr b="1" sz="3500"/>
          </a:p>
        </p:txBody>
      </p:sp>
      <p:pic>
        <p:nvPicPr>
          <p:cNvPr id="299" name="Google Shape;299;p26"/>
          <p:cNvPicPr preferRelativeResize="0"/>
          <p:nvPr/>
        </p:nvPicPr>
        <p:blipFill rotWithShape="1">
          <a:blip r:embed="rId3">
            <a:alphaModFix/>
          </a:blip>
          <a:srcRect b="0" l="0" r="0" t="0"/>
          <a:stretch/>
        </p:blipFill>
        <p:spPr>
          <a:xfrm>
            <a:off x="403150" y="1695388"/>
            <a:ext cx="3978751" cy="1903950"/>
          </a:xfrm>
          <a:prstGeom prst="rect">
            <a:avLst/>
          </a:prstGeom>
          <a:noFill/>
          <a:ln>
            <a:noFill/>
          </a:ln>
        </p:spPr>
      </p:pic>
      <p:pic>
        <p:nvPicPr>
          <p:cNvPr id="300" name="Google Shape;300;p26"/>
          <p:cNvPicPr preferRelativeResize="0"/>
          <p:nvPr/>
        </p:nvPicPr>
        <p:blipFill rotWithShape="1">
          <a:blip r:embed="rId4">
            <a:alphaModFix/>
          </a:blip>
          <a:srcRect b="0" l="0" r="0" t="0"/>
          <a:stretch/>
        </p:blipFill>
        <p:spPr>
          <a:xfrm>
            <a:off x="4666299" y="1126562"/>
            <a:ext cx="4042224" cy="3041625"/>
          </a:xfrm>
          <a:prstGeom prst="rect">
            <a:avLst/>
          </a:prstGeom>
          <a:noFill/>
          <a:ln>
            <a:noFill/>
          </a:ln>
        </p:spPr>
      </p:pic>
      <p:pic>
        <p:nvPicPr>
          <p:cNvPr id="301" name="Google Shape;301;p26"/>
          <p:cNvPicPr preferRelativeResize="0"/>
          <p:nvPr/>
        </p:nvPicPr>
        <p:blipFill rotWithShape="1">
          <a:blip r:embed="rId5">
            <a:alphaModFix/>
          </a:blip>
          <a:srcRect b="0" l="0" r="0" t="0"/>
          <a:stretch/>
        </p:blipFill>
        <p:spPr>
          <a:xfrm>
            <a:off x="6421988" y="240425"/>
            <a:ext cx="530850" cy="530850"/>
          </a:xfrm>
          <a:prstGeom prst="rect">
            <a:avLst/>
          </a:prstGeom>
          <a:noFill/>
          <a:ln>
            <a:noFill/>
          </a:ln>
        </p:spPr>
      </p:pic>
      <p:pic>
        <p:nvPicPr>
          <p:cNvPr id="302" name="Google Shape;302;p26"/>
          <p:cNvPicPr preferRelativeResize="0"/>
          <p:nvPr/>
        </p:nvPicPr>
        <p:blipFill rotWithShape="1">
          <a:blip r:embed="rId5">
            <a:alphaModFix/>
          </a:blip>
          <a:srcRect b="0" l="0" r="0" t="0"/>
          <a:stretch/>
        </p:blipFill>
        <p:spPr>
          <a:xfrm>
            <a:off x="2127100" y="240425"/>
            <a:ext cx="530850" cy="530850"/>
          </a:xfrm>
          <a:prstGeom prst="rect">
            <a:avLst/>
          </a:prstGeom>
          <a:noFill/>
          <a:ln>
            <a:noFill/>
          </a:ln>
        </p:spPr>
      </p:pic>
      <p:sp>
        <p:nvSpPr>
          <p:cNvPr id="303" name="Google Shape;303;p26"/>
          <p:cNvSpPr txBox="1"/>
          <p:nvPr/>
        </p:nvSpPr>
        <p:spPr>
          <a:xfrm>
            <a:off x="2428200" y="726350"/>
            <a:ext cx="4287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Lato"/>
                <a:ea typeface="Lato"/>
                <a:cs typeface="Lato"/>
                <a:sym typeface="Lato"/>
              </a:rPr>
              <a:t>Matthew Murillo</a:t>
            </a:r>
            <a:endParaRPr b="1" i="0" sz="1400" u="none" cap="none" strike="noStrike">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509550" y="77150"/>
            <a:ext cx="8124900" cy="857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b="1" lang="en-GB" sz="3700"/>
              <a:t>Factory Pattern: UML</a:t>
            </a:r>
            <a:endParaRPr b="1" sz="3700"/>
          </a:p>
        </p:txBody>
      </p:sp>
      <p:pic>
        <p:nvPicPr>
          <p:cNvPr id="309" name="Google Shape;309;p27"/>
          <p:cNvPicPr preferRelativeResize="0"/>
          <p:nvPr/>
        </p:nvPicPr>
        <p:blipFill rotWithShape="1">
          <a:blip r:embed="rId3">
            <a:alphaModFix/>
          </a:blip>
          <a:srcRect b="0" l="0" r="0" t="0"/>
          <a:stretch/>
        </p:blipFill>
        <p:spPr>
          <a:xfrm>
            <a:off x="999642" y="998950"/>
            <a:ext cx="7144701" cy="3846300"/>
          </a:xfrm>
          <a:prstGeom prst="rect">
            <a:avLst/>
          </a:prstGeom>
          <a:noFill/>
          <a:ln>
            <a:noFill/>
          </a:ln>
        </p:spPr>
      </p:pic>
      <p:pic>
        <p:nvPicPr>
          <p:cNvPr id="310" name="Google Shape;310;p27"/>
          <p:cNvPicPr preferRelativeResize="0"/>
          <p:nvPr/>
        </p:nvPicPr>
        <p:blipFill rotWithShape="1">
          <a:blip r:embed="rId4">
            <a:alphaModFix/>
          </a:blip>
          <a:srcRect b="0" l="0" r="0" t="0"/>
          <a:stretch/>
        </p:blipFill>
        <p:spPr>
          <a:xfrm>
            <a:off x="7087750" y="240425"/>
            <a:ext cx="530850" cy="530850"/>
          </a:xfrm>
          <a:prstGeom prst="rect">
            <a:avLst/>
          </a:prstGeom>
          <a:noFill/>
          <a:ln>
            <a:noFill/>
          </a:ln>
        </p:spPr>
      </p:pic>
      <p:pic>
        <p:nvPicPr>
          <p:cNvPr id="311" name="Google Shape;311;p27"/>
          <p:cNvPicPr preferRelativeResize="0"/>
          <p:nvPr/>
        </p:nvPicPr>
        <p:blipFill rotWithShape="1">
          <a:blip r:embed="rId4">
            <a:alphaModFix/>
          </a:blip>
          <a:srcRect b="0" l="0" r="0" t="0"/>
          <a:stretch/>
        </p:blipFill>
        <p:spPr>
          <a:xfrm>
            <a:off x="1470975" y="240425"/>
            <a:ext cx="530850" cy="53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564750" y="294450"/>
            <a:ext cx="8124900" cy="7269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33333"/>
              <a:buNone/>
            </a:pPr>
            <a:r>
              <a:rPr b="1" lang="en-GB" sz="4000"/>
              <a:t>Different Products</a:t>
            </a:r>
            <a:endParaRPr b="1" sz="4000"/>
          </a:p>
        </p:txBody>
      </p:sp>
      <p:sp>
        <p:nvSpPr>
          <p:cNvPr id="317" name="Google Shape;317;p28"/>
          <p:cNvSpPr txBox="1"/>
          <p:nvPr/>
        </p:nvSpPr>
        <p:spPr>
          <a:xfrm>
            <a:off x="756300" y="1633475"/>
            <a:ext cx="154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Meat</a:t>
            </a:r>
            <a:endParaRPr b="0" i="0" sz="1400" u="none" cap="none" strike="noStrike">
              <a:solidFill>
                <a:schemeClr val="lt1"/>
              </a:solidFill>
              <a:latin typeface="Lato"/>
              <a:ea typeface="Lato"/>
              <a:cs typeface="Lato"/>
              <a:sym typeface="Lato"/>
            </a:endParaRPr>
          </a:p>
        </p:txBody>
      </p:sp>
      <p:sp>
        <p:nvSpPr>
          <p:cNvPr id="318" name="Google Shape;318;p28"/>
          <p:cNvSpPr txBox="1"/>
          <p:nvPr/>
        </p:nvSpPr>
        <p:spPr>
          <a:xfrm>
            <a:off x="3800700" y="1633475"/>
            <a:ext cx="154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Vegetable</a:t>
            </a:r>
            <a:endParaRPr b="0" i="0" sz="1400" u="none" cap="none" strike="noStrike">
              <a:solidFill>
                <a:schemeClr val="lt1"/>
              </a:solidFill>
              <a:latin typeface="Lato"/>
              <a:ea typeface="Lato"/>
              <a:cs typeface="Lato"/>
              <a:sym typeface="Lato"/>
            </a:endParaRPr>
          </a:p>
        </p:txBody>
      </p:sp>
      <p:sp>
        <p:nvSpPr>
          <p:cNvPr id="319" name="Google Shape;319;p28"/>
          <p:cNvSpPr txBox="1"/>
          <p:nvPr/>
        </p:nvSpPr>
        <p:spPr>
          <a:xfrm>
            <a:off x="6826700" y="1627063"/>
            <a:ext cx="154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Dairy</a:t>
            </a:r>
            <a:endParaRPr b="0" i="0" sz="1400" u="none" cap="none" strike="noStrike">
              <a:solidFill>
                <a:schemeClr val="lt1"/>
              </a:solidFill>
              <a:latin typeface="Lato"/>
              <a:ea typeface="Lato"/>
              <a:cs typeface="Lato"/>
              <a:sym typeface="Lato"/>
            </a:endParaRPr>
          </a:p>
        </p:txBody>
      </p:sp>
      <p:pic>
        <p:nvPicPr>
          <p:cNvPr id="320" name="Google Shape;320;p28"/>
          <p:cNvPicPr preferRelativeResize="0"/>
          <p:nvPr/>
        </p:nvPicPr>
        <p:blipFill rotWithShape="1">
          <a:blip r:embed="rId3">
            <a:alphaModFix/>
          </a:blip>
          <a:srcRect b="0" l="0" r="0" t="0"/>
          <a:stretch/>
        </p:blipFill>
        <p:spPr>
          <a:xfrm>
            <a:off x="147236" y="2231425"/>
            <a:ext cx="2760727" cy="1927276"/>
          </a:xfrm>
          <a:prstGeom prst="rect">
            <a:avLst/>
          </a:prstGeom>
          <a:noFill/>
          <a:ln>
            <a:noFill/>
          </a:ln>
        </p:spPr>
      </p:pic>
      <p:pic>
        <p:nvPicPr>
          <p:cNvPr id="321" name="Google Shape;321;p28"/>
          <p:cNvPicPr preferRelativeResize="0"/>
          <p:nvPr/>
        </p:nvPicPr>
        <p:blipFill rotWithShape="1">
          <a:blip r:embed="rId4">
            <a:alphaModFix/>
          </a:blip>
          <a:srcRect b="0" l="0" r="0" t="0"/>
          <a:stretch/>
        </p:blipFill>
        <p:spPr>
          <a:xfrm>
            <a:off x="3044513" y="2231425"/>
            <a:ext cx="3054967" cy="1927276"/>
          </a:xfrm>
          <a:prstGeom prst="rect">
            <a:avLst/>
          </a:prstGeom>
          <a:noFill/>
          <a:ln>
            <a:noFill/>
          </a:ln>
        </p:spPr>
      </p:pic>
      <p:pic>
        <p:nvPicPr>
          <p:cNvPr id="322" name="Google Shape;322;p28"/>
          <p:cNvPicPr preferRelativeResize="0"/>
          <p:nvPr/>
        </p:nvPicPr>
        <p:blipFill rotWithShape="1">
          <a:blip r:embed="rId5">
            <a:alphaModFix/>
          </a:blip>
          <a:srcRect b="0" l="0" r="0" t="0"/>
          <a:stretch/>
        </p:blipFill>
        <p:spPr>
          <a:xfrm>
            <a:off x="6361978" y="2231424"/>
            <a:ext cx="2472035" cy="1927275"/>
          </a:xfrm>
          <a:prstGeom prst="rect">
            <a:avLst/>
          </a:prstGeom>
          <a:noFill/>
          <a:ln>
            <a:noFill/>
          </a:ln>
        </p:spPr>
      </p:pic>
      <p:pic>
        <p:nvPicPr>
          <p:cNvPr id="323" name="Google Shape;323;p28"/>
          <p:cNvPicPr preferRelativeResize="0"/>
          <p:nvPr/>
        </p:nvPicPr>
        <p:blipFill rotWithShape="1">
          <a:blip r:embed="rId6">
            <a:alphaModFix/>
          </a:blip>
          <a:srcRect b="0" l="0" r="0" t="0"/>
          <a:stretch/>
        </p:blipFill>
        <p:spPr>
          <a:xfrm>
            <a:off x="1297000" y="1231925"/>
            <a:ext cx="461175" cy="461175"/>
          </a:xfrm>
          <a:prstGeom prst="rect">
            <a:avLst/>
          </a:prstGeom>
          <a:noFill/>
          <a:ln>
            <a:noFill/>
          </a:ln>
        </p:spPr>
      </p:pic>
      <p:pic>
        <p:nvPicPr>
          <p:cNvPr id="324" name="Google Shape;324;p28"/>
          <p:cNvPicPr preferRelativeResize="0"/>
          <p:nvPr/>
        </p:nvPicPr>
        <p:blipFill rotWithShape="1">
          <a:blip r:embed="rId7">
            <a:alphaModFix/>
          </a:blip>
          <a:srcRect b="0" l="0" r="0" t="0"/>
          <a:stretch/>
        </p:blipFill>
        <p:spPr>
          <a:xfrm>
            <a:off x="4328588" y="1219098"/>
            <a:ext cx="486837" cy="486837"/>
          </a:xfrm>
          <a:prstGeom prst="rect">
            <a:avLst/>
          </a:prstGeom>
          <a:noFill/>
          <a:ln>
            <a:noFill/>
          </a:ln>
        </p:spPr>
      </p:pic>
      <p:pic>
        <p:nvPicPr>
          <p:cNvPr id="325" name="Google Shape;325;p28"/>
          <p:cNvPicPr preferRelativeResize="0"/>
          <p:nvPr/>
        </p:nvPicPr>
        <p:blipFill rotWithShape="1">
          <a:blip r:embed="rId8">
            <a:alphaModFix/>
          </a:blip>
          <a:srcRect b="0" l="0" r="0" t="0"/>
          <a:stretch/>
        </p:blipFill>
        <p:spPr>
          <a:xfrm>
            <a:off x="7367425" y="1225513"/>
            <a:ext cx="461175" cy="46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509550" y="362400"/>
            <a:ext cx="8124900" cy="857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b="1" lang="en-GB" sz="3700"/>
              <a:t>Unit Tests</a:t>
            </a:r>
            <a:endParaRPr b="1" sz="3700"/>
          </a:p>
        </p:txBody>
      </p:sp>
      <p:pic>
        <p:nvPicPr>
          <p:cNvPr id="331" name="Google Shape;331;p29"/>
          <p:cNvPicPr preferRelativeResize="0"/>
          <p:nvPr/>
        </p:nvPicPr>
        <p:blipFill rotWithShape="1">
          <a:blip r:embed="rId3">
            <a:alphaModFix/>
          </a:blip>
          <a:srcRect b="0" l="0" r="0" t="0"/>
          <a:stretch/>
        </p:blipFill>
        <p:spPr>
          <a:xfrm>
            <a:off x="0" y="1479938"/>
            <a:ext cx="9144001" cy="2729023"/>
          </a:xfrm>
          <a:prstGeom prst="rect">
            <a:avLst/>
          </a:prstGeom>
          <a:noFill/>
          <a:ln>
            <a:noFill/>
          </a:ln>
        </p:spPr>
      </p:pic>
      <p:pic>
        <p:nvPicPr>
          <p:cNvPr id="332" name="Google Shape;332;p29"/>
          <p:cNvPicPr preferRelativeResize="0"/>
          <p:nvPr/>
        </p:nvPicPr>
        <p:blipFill rotWithShape="1">
          <a:blip r:embed="rId4">
            <a:alphaModFix/>
          </a:blip>
          <a:srcRect b="0" l="0" r="0" t="0"/>
          <a:stretch/>
        </p:blipFill>
        <p:spPr>
          <a:xfrm>
            <a:off x="5967775" y="460863"/>
            <a:ext cx="660475" cy="660475"/>
          </a:xfrm>
          <a:prstGeom prst="rect">
            <a:avLst/>
          </a:prstGeom>
          <a:noFill/>
          <a:ln>
            <a:noFill/>
          </a:ln>
        </p:spPr>
      </p:pic>
      <p:pic>
        <p:nvPicPr>
          <p:cNvPr id="333" name="Google Shape;333;p29"/>
          <p:cNvPicPr preferRelativeResize="0"/>
          <p:nvPr/>
        </p:nvPicPr>
        <p:blipFill rotWithShape="1">
          <a:blip r:embed="rId4">
            <a:alphaModFix/>
          </a:blip>
          <a:srcRect b="0" l="0" r="0" t="0"/>
          <a:stretch/>
        </p:blipFill>
        <p:spPr>
          <a:xfrm>
            <a:off x="2439675" y="460875"/>
            <a:ext cx="660475" cy="66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311700" y="280925"/>
            <a:ext cx="8520600" cy="6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920"/>
              <a:t>Singleton Pattern</a:t>
            </a:r>
            <a:endParaRPr b="1" sz="3920"/>
          </a:p>
        </p:txBody>
      </p:sp>
      <p:sp>
        <p:nvSpPr>
          <p:cNvPr id="80" name="Google Shape;80;p3"/>
          <p:cNvSpPr txBox="1"/>
          <p:nvPr/>
        </p:nvSpPr>
        <p:spPr>
          <a:xfrm>
            <a:off x="3473700" y="907025"/>
            <a:ext cx="2196600" cy="49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20"/>
              <a:buFont typeface="Arial"/>
              <a:buNone/>
            </a:pPr>
            <a:r>
              <a:rPr b="1" i="0" lang="en-GB" sz="2020" u="none" cap="none" strike="noStrike">
                <a:solidFill>
                  <a:schemeClr val="lt1"/>
                </a:solidFill>
                <a:latin typeface="Lato"/>
                <a:ea typeface="Lato"/>
                <a:cs typeface="Lato"/>
                <a:sym typeface="Lato"/>
              </a:rPr>
              <a:t>Samuel Orellana</a:t>
            </a:r>
            <a:endParaRPr b="1" i="0" sz="2020" u="none" cap="none" strike="noStrike">
              <a:solidFill>
                <a:schemeClr val="lt1"/>
              </a:solidFill>
              <a:latin typeface="Lato"/>
              <a:ea typeface="Lato"/>
              <a:cs typeface="Lato"/>
              <a:sym typeface="Lato"/>
            </a:endParaRPr>
          </a:p>
        </p:txBody>
      </p:sp>
      <p:pic>
        <p:nvPicPr>
          <p:cNvPr id="81" name="Google Shape;81;p3"/>
          <p:cNvPicPr preferRelativeResize="0"/>
          <p:nvPr/>
        </p:nvPicPr>
        <p:blipFill rotWithShape="1">
          <a:blip r:embed="rId3">
            <a:alphaModFix/>
          </a:blip>
          <a:srcRect b="0" l="0" r="0" t="0"/>
          <a:stretch/>
        </p:blipFill>
        <p:spPr>
          <a:xfrm>
            <a:off x="1139475" y="1012675"/>
            <a:ext cx="6865051" cy="2422700"/>
          </a:xfrm>
          <a:prstGeom prst="rect">
            <a:avLst/>
          </a:prstGeom>
          <a:noFill/>
          <a:ln>
            <a:noFill/>
          </a:ln>
        </p:spPr>
      </p:pic>
      <p:sp>
        <p:nvSpPr>
          <p:cNvPr id="82" name="Google Shape;82;p3"/>
          <p:cNvSpPr txBox="1"/>
          <p:nvPr/>
        </p:nvSpPr>
        <p:spPr>
          <a:xfrm>
            <a:off x="448600" y="3244825"/>
            <a:ext cx="8295600" cy="1391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GIOMS Application: upon initial startup, software requests admin instantiation</a:t>
            </a:r>
            <a:endParaRPr b="0" i="0" sz="1400" u="none" cap="none" strike="noStrike">
              <a:solidFill>
                <a:schemeClr val="lt1"/>
              </a:solidFill>
              <a:latin typeface="Lato"/>
              <a:ea typeface="Lato"/>
              <a:cs typeface="Lato"/>
              <a:sym typeface="Lato"/>
            </a:endParaRPr>
          </a:p>
          <a:p>
            <a:pPr indent="-317500" lvl="0" marL="457200" marR="0" rtl="0" algn="l">
              <a:lnSpc>
                <a:spcPct val="115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Admin: admin is instantiated, any admin reference will refer to the one previously made instance</a:t>
            </a:r>
            <a:endParaRPr b="0" i="0" sz="14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The purpose of a singleton pattern is to restrict the instantiation of a class to one single instance that will serve as a global variable. This aids in controlling access to restricted resources.</a:t>
            </a:r>
            <a:endParaRPr b="0" i="0" sz="1400" u="none" cap="none" strike="noStrike">
              <a:solidFill>
                <a:schemeClr val="lt1"/>
              </a:solidFill>
              <a:latin typeface="Lato"/>
              <a:ea typeface="Lato"/>
              <a:cs typeface="Lato"/>
              <a:sym typeface="Lato"/>
            </a:endParaRPr>
          </a:p>
        </p:txBody>
      </p:sp>
      <p:sp>
        <p:nvSpPr>
          <p:cNvPr id="83" name="Google Shape;83;p3"/>
          <p:cNvSpPr txBox="1"/>
          <p:nvPr/>
        </p:nvSpPr>
        <p:spPr>
          <a:xfrm>
            <a:off x="1693050" y="286175"/>
            <a:ext cx="74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Lato"/>
                <a:ea typeface="Lato"/>
                <a:cs typeface="Lato"/>
                <a:sym typeface="Lato"/>
              </a:rPr>
              <a:t>🧍‍♂️</a:t>
            </a:r>
            <a:endParaRPr b="0" i="0" sz="2800" u="none" cap="none" strike="noStrike">
              <a:solidFill>
                <a:srgbClr val="000000"/>
              </a:solidFill>
              <a:latin typeface="Lato"/>
              <a:ea typeface="Lato"/>
              <a:cs typeface="Lato"/>
              <a:sym typeface="Lato"/>
            </a:endParaRPr>
          </a:p>
        </p:txBody>
      </p:sp>
      <p:sp>
        <p:nvSpPr>
          <p:cNvPr id="84" name="Google Shape;84;p3"/>
          <p:cNvSpPr txBox="1"/>
          <p:nvPr/>
        </p:nvSpPr>
        <p:spPr>
          <a:xfrm>
            <a:off x="6685325" y="286175"/>
            <a:ext cx="74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Lato"/>
                <a:ea typeface="Lato"/>
                <a:cs typeface="Lato"/>
                <a:sym typeface="Lato"/>
              </a:rPr>
              <a:t>🧍‍♂️</a:t>
            </a:r>
            <a:endParaRPr b="0" i="0" sz="2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358850" y="241250"/>
            <a:ext cx="8572500" cy="58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720"/>
              <a:t>Strategy Pattern</a:t>
            </a:r>
            <a:endParaRPr b="1" sz="3720"/>
          </a:p>
        </p:txBody>
      </p:sp>
      <p:pic>
        <p:nvPicPr>
          <p:cNvPr id="339" name="Google Shape;339;p30"/>
          <p:cNvPicPr preferRelativeResize="0"/>
          <p:nvPr/>
        </p:nvPicPr>
        <p:blipFill rotWithShape="1">
          <a:blip r:embed="rId3">
            <a:alphaModFix/>
          </a:blip>
          <a:srcRect b="0" l="0" r="0" t="0"/>
          <a:stretch/>
        </p:blipFill>
        <p:spPr>
          <a:xfrm>
            <a:off x="6681500" y="266425"/>
            <a:ext cx="532250" cy="532250"/>
          </a:xfrm>
          <a:prstGeom prst="rect">
            <a:avLst/>
          </a:prstGeom>
          <a:noFill/>
          <a:ln>
            <a:noFill/>
          </a:ln>
        </p:spPr>
      </p:pic>
      <p:pic>
        <p:nvPicPr>
          <p:cNvPr id="340" name="Google Shape;340;p30"/>
          <p:cNvPicPr preferRelativeResize="0"/>
          <p:nvPr/>
        </p:nvPicPr>
        <p:blipFill rotWithShape="1">
          <a:blip r:embed="rId4">
            <a:alphaModFix/>
          </a:blip>
          <a:srcRect b="0" l="0" r="0" t="0"/>
          <a:stretch/>
        </p:blipFill>
        <p:spPr>
          <a:xfrm>
            <a:off x="1241563" y="1186350"/>
            <a:ext cx="6807074" cy="3815526"/>
          </a:xfrm>
          <a:prstGeom prst="rect">
            <a:avLst/>
          </a:prstGeom>
          <a:noFill/>
          <a:ln>
            <a:noFill/>
          </a:ln>
        </p:spPr>
      </p:pic>
      <p:pic>
        <p:nvPicPr>
          <p:cNvPr id="341" name="Google Shape;341;p30"/>
          <p:cNvPicPr preferRelativeResize="0"/>
          <p:nvPr/>
        </p:nvPicPr>
        <p:blipFill rotWithShape="1">
          <a:blip r:embed="rId3">
            <a:alphaModFix/>
          </a:blip>
          <a:srcRect b="0" l="0" r="0" t="0"/>
          <a:stretch/>
        </p:blipFill>
        <p:spPr>
          <a:xfrm>
            <a:off x="2030850" y="266425"/>
            <a:ext cx="532250" cy="532250"/>
          </a:xfrm>
          <a:prstGeom prst="rect">
            <a:avLst/>
          </a:prstGeom>
          <a:noFill/>
          <a:ln>
            <a:noFill/>
          </a:ln>
        </p:spPr>
      </p:pic>
      <p:sp>
        <p:nvSpPr>
          <p:cNvPr id="342" name="Google Shape;342;p30"/>
          <p:cNvSpPr txBox="1"/>
          <p:nvPr/>
        </p:nvSpPr>
        <p:spPr>
          <a:xfrm>
            <a:off x="3961700" y="823850"/>
            <a:ext cx="136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Lato"/>
                <a:ea typeface="Lato"/>
                <a:cs typeface="Lato"/>
                <a:sym typeface="Lato"/>
              </a:rPr>
              <a:t>Kevin Ren</a:t>
            </a:r>
            <a:endParaRPr b="1" i="0" sz="1400" u="none" cap="none" strike="noStrike">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1"/>
          <p:cNvPicPr preferRelativeResize="0"/>
          <p:nvPr/>
        </p:nvPicPr>
        <p:blipFill rotWithShape="1">
          <a:blip r:embed="rId3">
            <a:alphaModFix/>
          </a:blip>
          <a:srcRect b="0" l="0" r="0" t="0"/>
          <a:stretch/>
        </p:blipFill>
        <p:spPr>
          <a:xfrm>
            <a:off x="228637" y="1719224"/>
            <a:ext cx="4136675" cy="2499251"/>
          </a:xfrm>
          <a:prstGeom prst="rect">
            <a:avLst/>
          </a:prstGeom>
          <a:noFill/>
          <a:ln>
            <a:noFill/>
          </a:ln>
        </p:spPr>
      </p:pic>
      <p:pic>
        <p:nvPicPr>
          <p:cNvPr id="348" name="Google Shape;348;p31"/>
          <p:cNvPicPr preferRelativeResize="0"/>
          <p:nvPr/>
        </p:nvPicPr>
        <p:blipFill rotWithShape="1">
          <a:blip r:embed="rId4">
            <a:alphaModFix/>
          </a:blip>
          <a:srcRect b="0" l="0" r="0" t="0"/>
          <a:stretch/>
        </p:blipFill>
        <p:spPr>
          <a:xfrm>
            <a:off x="4633325" y="1151825"/>
            <a:ext cx="4298026" cy="3634050"/>
          </a:xfrm>
          <a:prstGeom prst="rect">
            <a:avLst/>
          </a:prstGeom>
          <a:noFill/>
          <a:ln>
            <a:noFill/>
          </a:ln>
        </p:spPr>
      </p:pic>
      <p:sp>
        <p:nvSpPr>
          <p:cNvPr id="349" name="Google Shape;349;p31"/>
          <p:cNvSpPr txBox="1"/>
          <p:nvPr>
            <p:ph type="title"/>
          </p:nvPr>
        </p:nvSpPr>
        <p:spPr>
          <a:xfrm>
            <a:off x="358850" y="241250"/>
            <a:ext cx="8572500" cy="58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720"/>
              <a:t>Strategy Pattern</a:t>
            </a:r>
            <a:endParaRPr b="1" sz="3720"/>
          </a:p>
        </p:txBody>
      </p:sp>
      <p:pic>
        <p:nvPicPr>
          <p:cNvPr id="350" name="Google Shape;350;p31"/>
          <p:cNvPicPr preferRelativeResize="0"/>
          <p:nvPr/>
        </p:nvPicPr>
        <p:blipFill rotWithShape="1">
          <a:blip r:embed="rId5">
            <a:alphaModFix/>
          </a:blip>
          <a:srcRect b="0" l="0" r="0" t="0"/>
          <a:stretch/>
        </p:blipFill>
        <p:spPr>
          <a:xfrm>
            <a:off x="6681500" y="266425"/>
            <a:ext cx="532250" cy="532250"/>
          </a:xfrm>
          <a:prstGeom prst="rect">
            <a:avLst/>
          </a:prstGeom>
          <a:noFill/>
          <a:ln>
            <a:noFill/>
          </a:ln>
        </p:spPr>
      </p:pic>
      <p:pic>
        <p:nvPicPr>
          <p:cNvPr id="351" name="Google Shape;351;p31"/>
          <p:cNvPicPr preferRelativeResize="0"/>
          <p:nvPr/>
        </p:nvPicPr>
        <p:blipFill rotWithShape="1">
          <a:blip r:embed="rId5">
            <a:alphaModFix/>
          </a:blip>
          <a:srcRect b="0" l="0" r="0" t="0"/>
          <a:stretch/>
        </p:blipFill>
        <p:spPr>
          <a:xfrm>
            <a:off x="2030850" y="266425"/>
            <a:ext cx="532250" cy="532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32"/>
          <p:cNvPicPr preferRelativeResize="0"/>
          <p:nvPr/>
        </p:nvPicPr>
        <p:blipFill rotWithShape="1">
          <a:blip r:embed="rId3">
            <a:alphaModFix/>
          </a:blip>
          <a:srcRect b="0" l="0" r="0" t="0"/>
          <a:stretch/>
        </p:blipFill>
        <p:spPr>
          <a:xfrm>
            <a:off x="809025" y="184425"/>
            <a:ext cx="5943600" cy="619125"/>
          </a:xfrm>
          <a:prstGeom prst="rect">
            <a:avLst/>
          </a:prstGeom>
          <a:noFill/>
          <a:ln>
            <a:noFill/>
          </a:ln>
        </p:spPr>
      </p:pic>
      <p:pic>
        <p:nvPicPr>
          <p:cNvPr id="357" name="Google Shape;357;p32"/>
          <p:cNvPicPr preferRelativeResize="0"/>
          <p:nvPr/>
        </p:nvPicPr>
        <p:blipFill rotWithShape="1">
          <a:blip r:embed="rId4">
            <a:alphaModFix/>
          </a:blip>
          <a:srcRect b="0" l="0" r="0" t="0"/>
          <a:stretch/>
        </p:blipFill>
        <p:spPr>
          <a:xfrm>
            <a:off x="809025" y="923925"/>
            <a:ext cx="5943600" cy="714375"/>
          </a:xfrm>
          <a:prstGeom prst="rect">
            <a:avLst/>
          </a:prstGeom>
          <a:noFill/>
          <a:ln>
            <a:noFill/>
          </a:ln>
        </p:spPr>
      </p:pic>
      <p:pic>
        <p:nvPicPr>
          <p:cNvPr id="358" name="Google Shape;358;p32"/>
          <p:cNvPicPr preferRelativeResize="0"/>
          <p:nvPr/>
        </p:nvPicPr>
        <p:blipFill rotWithShape="1">
          <a:blip r:embed="rId5">
            <a:alphaModFix/>
          </a:blip>
          <a:srcRect b="0" l="0" r="0" t="0"/>
          <a:stretch/>
        </p:blipFill>
        <p:spPr>
          <a:xfrm>
            <a:off x="809025" y="1758675"/>
            <a:ext cx="5943600" cy="714375"/>
          </a:xfrm>
          <a:prstGeom prst="rect">
            <a:avLst/>
          </a:prstGeom>
          <a:noFill/>
          <a:ln>
            <a:noFill/>
          </a:ln>
        </p:spPr>
      </p:pic>
      <p:pic>
        <p:nvPicPr>
          <p:cNvPr id="359" name="Google Shape;359;p32"/>
          <p:cNvPicPr preferRelativeResize="0"/>
          <p:nvPr/>
        </p:nvPicPr>
        <p:blipFill rotWithShape="1">
          <a:blip r:embed="rId6">
            <a:alphaModFix/>
          </a:blip>
          <a:srcRect b="0" l="0" r="0" t="0"/>
          <a:stretch/>
        </p:blipFill>
        <p:spPr>
          <a:xfrm>
            <a:off x="809025" y="2641463"/>
            <a:ext cx="5943600" cy="723900"/>
          </a:xfrm>
          <a:prstGeom prst="rect">
            <a:avLst/>
          </a:prstGeom>
          <a:noFill/>
          <a:ln>
            <a:noFill/>
          </a:ln>
        </p:spPr>
      </p:pic>
      <p:pic>
        <p:nvPicPr>
          <p:cNvPr id="360" name="Google Shape;360;p32"/>
          <p:cNvPicPr preferRelativeResize="0"/>
          <p:nvPr/>
        </p:nvPicPr>
        <p:blipFill rotWithShape="1">
          <a:blip r:embed="rId7">
            <a:alphaModFix/>
          </a:blip>
          <a:srcRect b="0" l="0" r="0" t="0"/>
          <a:stretch/>
        </p:blipFill>
        <p:spPr>
          <a:xfrm>
            <a:off x="809025" y="3533800"/>
            <a:ext cx="5166201" cy="1388875"/>
          </a:xfrm>
          <a:prstGeom prst="rect">
            <a:avLst/>
          </a:prstGeom>
          <a:noFill/>
          <a:ln>
            <a:noFill/>
          </a:ln>
        </p:spPr>
      </p:pic>
      <p:pic>
        <p:nvPicPr>
          <p:cNvPr id="361" name="Google Shape;361;p32"/>
          <p:cNvPicPr preferRelativeResize="0"/>
          <p:nvPr/>
        </p:nvPicPr>
        <p:blipFill rotWithShape="1">
          <a:blip r:embed="rId8">
            <a:alphaModFix/>
          </a:blip>
          <a:srcRect b="0" l="0" r="0" t="0"/>
          <a:stretch/>
        </p:blipFill>
        <p:spPr>
          <a:xfrm>
            <a:off x="7241000" y="987950"/>
            <a:ext cx="586300" cy="586300"/>
          </a:xfrm>
          <a:prstGeom prst="rect">
            <a:avLst/>
          </a:prstGeom>
          <a:noFill/>
          <a:ln>
            <a:noFill/>
          </a:ln>
        </p:spPr>
      </p:pic>
      <p:pic>
        <p:nvPicPr>
          <p:cNvPr id="362" name="Google Shape;362;p32"/>
          <p:cNvPicPr preferRelativeResize="0"/>
          <p:nvPr/>
        </p:nvPicPr>
        <p:blipFill rotWithShape="1">
          <a:blip r:embed="rId9">
            <a:alphaModFix/>
          </a:blip>
          <a:srcRect b="0" l="0" r="0" t="0"/>
          <a:stretch/>
        </p:blipFill>
        <p:spPr>
          <a:xfrm>
            <a:off x="7176963" y="1758673"/>
            <a:ext cx="714374" cy="714374"/>
          </a:xfrm>
          <a:prstGeom prst="rect">
            <a:avLst/>
          </a:prstGeom>
          <a:noFill/>
          <a:ln>
            <a:noFill/>
          </a:ln>
        </p:spPr>
      </p:pic>
      <p:pic>
        <p:nvPicPr>
          <p:cNvPr id="363" name="Google Shape;363;p32"/>
          <p:cNvPicPr preferRelativeResize="0"/>
          <p:nvPr/>
        </p:nvPicPr>
        <p:blipFill rotWithShape="1">
          <a:blip r:embed="rId10">
            <a:alphaModFix/>
          </a:blip>
          <a:srcRect b="0" l="0" r="0" t="0"/>
          <a:stretch/>
        </p:blipFill>
        <p:spPr>
          <a:xfrm>
            <a:off x="7176963" y="2657473"/>
            <a:ext cx="714374" cy="714374"/>
          </a:xfrm>
          <a:prstGeom prst="rect">
            <a:avLst/>
          </a:prstGeom>
          <a:noFill/>
          <a:ln>
            <a:noFill/>
          </a:ln>
        </p:spPr>
      </p:pic>
      <p:pic>
        <p:nvPicPr>
          <p:cNvPr id="364" name="Google Shape;364;p32"/>
          <p:cNvPicPr preferRelativeResize="0"/>
          <p:nvPr/>
        </p:nvPicPr>
        <p:blipFill rotWithShape="1">
          <a:blip r:embed="rId11">
            <a:alphaModFix/>
          </a:blip>
          <a:srcRect b="0" l="0" r="0" t="0"/>
          <a:stretch/>
        </p:blipFill>
        <p:spPr>
          <a:xfrm>
            <a:off x="7101063" y="3795150"/>
            <a:ext cx="866175" cy="866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3"/>
          <p:cNvSpPr txBox="1"/>
          <p:nvPr>
            <p:ph type="title"/>
          </p:nvPr>
        </p:nvSpPr>
        <p:spPr>
          <a:xfrm>
            <a:off x="509550" y="132525"/>
            <a:ext cx="8124900" cy="13047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b="1" lang="en-GB"/>
              <a:t>Unit Tests</a:t>
            </a:r>
            <a:endParaRPr b="1"/>
          </a:p>
        </p:txBody>
      </p:sp>
      <p:pic>
        <p:nvPicPr>
          <p:cNvPr id="370" name="Google Shape;370;p33"/>
          <p:cNvPicPr preferRelativeResize="0"/>
          <p:nvPr/>
        </p:nvPicPr>
        <p:blipFill rotWithShape="1">
          <a:blip r:embed="rId3">
            <a:alphaModFix/>
          </a:blip>
          <a:srcRect b="0" l="0" r="0" t="0"/>
          <a:stretch/>
        </p:blipFill>
        <p:spPr>
          <a:xfrm>
            <a:off x="122575" y="1663625"/>
            <a:ext cx="4375800" cy="1011848"/>
          </a:xfrm>
          <a:prstGeom prst="rect">
            <a:avLst/>
          </a:prstGeom>
          <a:noFill/>
          <a:ln>
            <a:noFill/>
          </a:ln>
        </p:spPr>
      </p:pic>
      <p:pic>
        <p:nvPicPr>
          <p:cNvPr id="371" name="Google Shape;371;p33"/>
          <p:cNvPicPr preferRelativeResize="0"/>
          <p:nvPr/>
        </p:nvPicPr>
        <p:blipFill rotWithShape="1">
          <a:blip r:embed="rId4">
            <a:alphaModFix/>
          </a:blip>
          <a:srcRect b="0" l="0" r="0" t="0"/>
          <a:stretch/>
        </p:blipFill>
        <p:spPr>
          <a:xfrm>
            <a:off x="2247900" y="3068625"/>
            <a:ext cx="4648200" cy="1104900"/>
          </a:xfrm>
          <a:prstGeom prst="rect">
            <a:avLst/>
          </a:prstGeom>
          <a:noFill/>
          <a:ln>
            <a:noFill/>
          </a:ln>
        </p:spPr>
      </p:pic>
      <p:pic>
        <p:nvPicPr>
          <p:cNvPr id="372" name="Google Shape;372;p33"/>
          <p:cNvPicPr preferRelativeResize="0"/>
          <p:nvPr/>
        </p:nvPicPr>
        <p:blipFill rotWithShape="1">
          <a:blip r:embed="rId5">
            <a:alphaModFix/>
          </a:blip>
          <a:srcRect b="0" l="0" r="0" t="0"/>
          <a:stretch/>
        </p:blipFill>
        <p:spPr>
          <a:xfrm>
            <a:off x="4625550" y="1663626"/>
            <a:ext cx="4405691" cy="1011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txBox="1"/>
          <p:nvPr>
            <p:ph type="title"/>
          </p:nvPr>
        </p:nvSpPr>
        <p:spPr>
          <a:xfrm>
            <a:off x="77575" y="1363600"/>
            <a:ext cx="8124900" cy="1798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lang="en-GB"/>
              <a:t>End</a:t>
            </a:r>
            <a:endParaRPr/>
          </a:p>
        </p:txBody>
      </p:sp>
      <p:pic>
        <p:nvPicPr>
          <p:cNvPr id="378" name="Google Shape;378;p34"/>
          <p:cNvPicPr preferRelativeResize="0"/>
          <p:nvPr/>
        </p:nvPicPr>
        <p:blipFill rotWithShape="1">
          <a:blip r:embed="rId3">
            <a:alphaModFix/>
          </a:blip>
          <a:srcRect b="0" l="0" r="0" t="0"/>
          <a:stretch/>
        </p:blipFill>
        <p:spPr>
          <a:xfrm>
            <a:off x="4753450" y="1796425"/>
            <a:ext cx="932550" cy="93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623400" y="840750"/>
            <a:ext cx="4130400" cy="62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1" lang="en-GB" sz="2320"/>
              <a:t>                Instantiation                                            </a:t>
            </a:r>
            <a:endParaRPr b="1" sz="2320"/>
          </a:p>
        </p:txBody>
      </p:sp>
      <p:sp>
        <p:nvSpPr>
          <p:cNvPr id="90" name="Google Shape;90;p4"/>
          <p:cNvSpPr txBox="1"/>
          <p:nvPr/>
        </p:nvSpPr>
        <p:spPr>
          <a:xfrm>
            <a:off x="6947400" y="0"/>
            <a:ext cx="2196600" cy="49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20"/>
              <a:buFont typeface="Arial"/>
              <a:buNone/>
            </a:pPr>
            <a:r>
              <a:rPr b="1" i="0" lang="en-GB" sz="2020" u="none" cap="none" strike="noStrike">
                <a:solidFill>
                  <a:schemeClr val="lt1"/>
                </a:solidFill>
                <a:latin typeface="Lato"/>
                <a:ea typeface="Lato"/>
                <a:cs typeface="Lato"/>
                <a:sym typeface="Lato"/>
              </a:rPr>
              <a:t>Samuel Orellana</a:t>
            </a:r>
            <a:endParaRPr b="1" i="0" sz="2020" u="none" cap="none" strike="noStrike">
              <a:solidFill>
                <a:schemeClr val="lt1"/>
              </a:solidFill>
              <a:latin typeface="Lato"/>
              <a:ea typeface="Lato"/>
              <a:cs typeface="Lato"/>
              <a:sym typeface="Lato"/>
            </a:endParaRPr>
          </a:p>
        </p:txBody>
      </p:sp>
      <p:pic>
        <p:nvPicPr>
          <p:cNvPr descr="Text&#10;&#10;Description automatically generated" id="91" name="Google Shape;91;p4"/>
          <p:cNvPicPr preferRelativeResize="0"/>
          <p:nvPr/>
        </p:nvPicPr>
        <p:blipFill rotWithShape="1">
          <a:blip r:embed="rId3">
            <a:alphaModFix/>
          </a:blip>
          <a:srcRect b="0" l="0" r="0" t="0"/>
          <a:stretch/>
        </p:blipFill>
        <p:spPr>
          <a:xfrm>
            <a:off x="357700" y="1627350"/>
            <a:ext cx="4396225" cy="2371650"/>
          </a:xfrm>
          <a:prstGeom prst="rect">
            <a:avLst/>
          </a:prstGeom>
          <a:noFill/>
          <a:ln>
            <a:noFill/>
          </a:ln>
        </p:spPr>
      </p:pic>
      <p:pic>
        <p:nvPicPr>
          <p:cNvPr descr="Text&#10;&#10;Description automatically generated" id="92" name="Google Shape;92;p4"/>
          <p:cNvPicPr preferRelativeResize="0"/>
          <p:nvPr/>
        </p:nvPicPr>
        <p:blipFill rotWithShape="1">
          <a:blip r:embed="rId4">
            <a:alphaModFix/>
          </a:blip>
          <a:srcRect b="0" l="0" r="0" t="0"/>
          <a:stretch/>
        </p:blipFill>
        <p:spPr>
          <a:xfrm>
            <a:off x="4988325" y="1870200"/>
            <a:ext cx="3695700" cy="1885950"/>
          </a:xfrm>
          <a:prstGeom prst="rect">
            <a:avLst/>
          </a:prstGeom>
          <a:noFill/>
          <a:ln>
            <a:noFill/>
          </a:ln>
        </p:spPr>
      </p:pic>
      <p:sp>
        <p:nvSpPr>
          <p:cNvPr id="93" name="Google Shape;93;p4"/>
          <p:cNvSpPr txBox="1"/>
          <p:nvPr/>
        </p:nvSpPr>
        <p:spPr>
          <a:xfrm>
            <a:off x="4988325" y="882900"/>
            <a:ext cx="3695700" cy="54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20"/>
              <a:buFont typeface="Arial"/>
              <a:buNone/>
            </a:pPr>
            <a:r>
              <a:rPr b="1" i="0" lang="en-GB" sz="2320" u="none" cap="none" strike="noStrike">
                <a:solidFill>
                  <a:schemeClr val="lt1"/>
                </a:solidFill>
                <a:latin typeface="Lato"/>
                <a:ea typeface="Lato"/>
                <a:cs typeface="Lato"/>
                <a:sym typeface="Lato"/>
              </a:rPr>
              <a:t>Reference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237900" y="61200"/>
            <a:ext cx="4334100" cy="62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1" lang="en-GB" sz="3320"/>
              <a:t>Memento Pattern</a:t>
            </a:r>
            <a:endParaRPr b="1" sz="3320"/>
          </a:p>
        </p:txBody>
      </p:sp>
      <p:sp>
        <p:nvSpPr>
          <p:cNvPr id="99" name="Google Shape;99;p5"/>
          <p:cNvSpPr txBox="1"/>
          <p:nvPr/>
        </p:nvSpPr>
        <p:spPr>
          <a:xfrm>
            <a:off x="6551400" y="149550"/>
            <a:ext cx="2276700" cy="449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By: Tasfia Hossain</a:t>
            </a:r>
            <a:endParaRPr b="1" i="0" sz="1720" u="none" cap="none" strike="noStrike">
              <a:solidFill>
                <a:schemeClr val="lt1"/>
              </a:solidFill>
              <a:latin typeface="Lato"/>
              <a:ea typeface="Lato"/>
              <a:cs typeface="Lato"/>
              <a:sym typeface="Lato"/>
            </a:endParaRPr>
          </a:p>
        </p:txBody>
      </p:sp>
      <p:pic>
        <p:nvPicPr>
          <p:cNvPr id="100" name="Google Shape;100;p5"/>
          <p:cNvPicPr preferRelativeResize="0"/>
          <p:nvPr/>
        </p:nvPicPr>
        <p:blipFill rotWithShape="1">
          <a:blip r:embed="rId3">
            <a:alphaModFix/>
          </a:blip>
          <a:srcRect b="0" l="0" r="0" t="0"/>
          <a:stretch/>
        </p:blipFill>
        <p:spPr>
          <a:xfrm>
            <a:off x="327875" y="761750"/>
            <a:ext cx="8450124" cy="2260425"/>
          </a:xfrm>
          <a:prstGeom prst="rect">
            <a:avLst/>
          </a:prstGeom>
          <a:noFill/>
          <a:ln>
            <a:noFill/>
          </a:ln>
        </p:spPr>
      </p:pic>
      <p:sp>
        <p:nvSpPr>
          <p:cNvPr id="101" name="Google Shape;101;p5"/>
          <p:cNvSpPr txBox="1"/>
          <p:nvPr/>
        </p:nvSpPr>
        <p:spPr>
          <a:xfrm>
            <a:off x="327875" y="3965200"/>
            <a:ext cx="851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2" name="Google Shape;102;p5"/>
          <p:cNvSpPr txBox="1"/>
          <p:nvPr/>
        </p:nvSpPr>
        <p:spPr>
          <a:xfrm>
            <a:off x="315900" y="3096625"/>
            <a:ext cx="8512200" cy="79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Lato"/>
              <a:buChar char="●"/>
            </a:pPr>
            <a:r>
              <a:rPr b="1" i="0" lang="en-GB" sz="1200" u="none" cap="none" strike="noStrike">
                <a:solidFill>
                  <a:srgbClr val="000000"/>
                </a:solidFill>
                <a:latin typeface="Lato"/>
                <a:ea typeface="Lato"/>
                <a:cs typeface="Lato"/>
                <a:sym typeface="Lato"/>
              </a:rPr>
              <a:t>Originator Class:</a:t>
            </a:r>
            <a:r>
              <a:rPr b="0" i="0" lang="en-GB" sz="1200" u="none" cap="none" strike="noStrike">
                <a:solidFill>
                  <a:srgbClr val="000000"/>
                </a:solidFill>
                <a:latin typeface="Lato"/>
                <a:ea typeface="Lato"/>
                <a:cs typeface="Lato"/>
                <a:sym typeface="Lato"/>
              </a:rPr>
              <a:t> the object for which the state is to be saved. </a:t>
            </a:r>
            <a:endParaRPr b="0" i="0" sz="1200" u="none" cap="none" strike="noStrike">
              <a:solidFill>
                <a:srgbClr val="000000"/>
              </a:solidFill>
              <a:latin typeface="Lato"/>
              <a:ea typeface="Lato"/>
              <a:cs typeface="Lato"/>
              <a:sym typeface="Lato"/>
            </a:endParaRPr>
          </a:p>
          <a:p>
            <a:pPr indent="-304800" lvl="0" marL="457200" marR="0" rtl="0" algn="l">
              <a:lnSpc>
                <a:spcPct val="115000"/>
              </a:lnSpc>
              <a:spcBef>
                <a:spcPts val="0"/>
              </a:spcBef>
              <a:spcAft>
                <a:spcPts val="0"/>
              </a:spcAft>
              <a:buClr>
                <a:srgbClr val="000000"/>
              </a:buClr>
              <a:buSzPts val="1200"/>
              <a:buFont typeface="Lato"/>
              <a:buChar char="●"/>
            </a:pPr>
            <a:r>
              <a:rPr b="1" i="0" lang="en-GB" sz="1200" u="none" cap="none" strike="noStrike">
                <a:solidFill>
                  <a:srgbClr val="000000"/>
                </a:solidFill>
                <a:latin typeface="Lato"/>
                <a:ea typeface="Lato"/>
                <a:cs typeface="Lato"/>
                <a:sym typeface="Lato"/>
              </a:rPr>
              <a:t>Memento Class: </a:t>
            </a:r>
            <a:r>
              <a:rPr b="0" i="0" lang="en-GB" sz="1200" u="none" cap="none" strike="noStrike">
                <a:solidFill>
                  <a:srgbClr val="000000"/>
                </a:solidFill>
                <a:latin typeface="Lato"/>
                <a:ea typeface="Lato"/>
                <a:cs typeface="Lato"/>
                <a:sym typeface="Lato"/>
              </a:rPr>
              <a:t>the object that is going to maintain the state of originator.</a:t>
            </a:r>
            <a:endParaRPr b="0" i="0" sz="1200" u="none" cap="none" strike="noStrike">
              <a:solidFill>
                <a:srgbClr val="000000"/>
              </a:solidFill>
              <a:latin typeface="Lato"/>
              <a:ea typeface="Lato"/>
              <a:cs typeface="Lato"/>
              <a:sym typeface="Lato"/>
            </a:endParaRPr>
          </a:p>
          <a:p>
            <a:pPr indent="-304800" lvl="0" marL="457200" marR="0" rtl="0" algn="l">
              <a:lnSpc>
                <a:spcPct val="115000"/>
              </a:lnSpc>
              <a:spcBef>
                <a:spcPts val="0"/>
              </a:spcBef>
              <a:spcAft>
                <a:spcPts val="0"/>
              </a:spcAft>
              <a:buClr>
                <a:srgbClr val="000000"/>
              </a:buClr>
              <a:buSzPts val="1200"/>
              <a:buFont typeface="Lato"/>
              <a:buChar char="●"/>
            </a:pPr>
            <a:r>
              <a:rPr b="1" i="0" lang="en-GB" sz="1200" u="none" cap="none" strike="noStrike">
                <a:solidFill>
                  <a:srgbClr val="000000"/>
                </a:solidFill>
                <a:latin typeface="Lato"/>
                <a:ea typeface="Lato"/>
                <a:cs typeface="Lato"/>
                <a:sym typeface="Lato"/>
              </a:rPr>
              <a:t>Caretaker Class: </a:t>
            </a:r>
            <a:r>
              <a:rPr b="0" i="0" lang="en-GB" sz="1200" u="none" cap="none" strike="noStrike">
                <a:solidFill>
                  <a:srgbClr val="000000"/>
                </a:solidFill>
                <a:latin typeface="Lato"/>
                <a:ea typeface="Lato"/>
                <a:cs typeface="Lato"/>
                <a:sym typeface="Lato"/>
              </a:rPr>
              <a:t>the object that keeps track of multiple memento (save points)</a:t>
            </a:r>
            <a:endParaRPr b="0" i="0" sz="1200" u="none" cap="none" strike="noStrike">
              <a:solidFill>
                <a:srgbClr val="000000"/>
              </a:solidFill>
              <a:latin typeface="Lato"/>
              <a:ea typeface="Lato"/>
              <a:cs typeface="Lato"/>
              <a:sym typeface="Lato"/>
            </a:endParaRPr>
          </a:p>
        </p:txBody>
      </p:sp>
      <p:sp>
        <p:nvSpPr>
          <p:cNvPr id="103" name="Google Shape;103;p5"/>
          <p:cNvSpPr txBox="1"/>
          <p:nvPr/>
        </p:nvSpPr>
        <p:spPr>
          <a:xfrm>
            <a:off x="315900" y="3890725"/>
            <a:ext cx="85122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Memento pattern is used to restore state of an object to a previous state. As your application is progressing, you may want to save checkpoints in your application and restore back to those checkpoints later. In this project, I implemented this design pattern to allow employees to have the option to submit how much inventory of each product is being shipped out or brought in, and given they made a mistake, have the option to undo it. </a:t>
            </a:r>
            <a:endParaRPr b="0" i="0" sz="1200" u="none" cap="none" strike="noStrike">
              <a:solidFill>
                <a:srgbClr val="000000"/>
              </a:solidFill>
              <a:latin typeface="Lato"/>
              <a:ea typeface="Lato"/>
              <a:cs typeface="Lato"/>
              <a:sym typeface="Lato"/>
            </a:endParaRPr>
          </a:p>
        </p:txBody>
      </p:sp>
      <p:pic>
        <p:nvPicPr>
          <p:cNvPr id="104" name="Google Shape;104;p5"/>
          <p:cNvPicPr preferRelativeResize="0"/>
          <p:nvPr/>
        </p:nvPicPr>
        <p:blipFill rotWithShape="1">
          <a:blip r:embed="rId4">
            <a:alphaModFix/>
          </a:blip>
          <a:srcRect b="0" l="21642" r="24654" t="0"/>
          <a:stretch/>
        </p:blipFill>
        <p:spPr>
          <a:xfrm>
            <a:off x="3892075" y="174150"/>
            <a:ext cx="371988" cy="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6"/>
          <p:cNvPicPr preferRelativeResize="0"/>
          <p:nvPr/>
        </p:nvPicPr>
        <p:blipFill rotWithShape="1">
          <a:blip r:embed="rId3">
            <a:alphaModFix/>
          </a:blip>
          <a:srcRect b="0" l="0" r="0" t="0"/>
          <a:stretch/>
        </p:blipFill>
        <p:spPr>
          <a:xfrm>
            <a:off x="223500" y="655738"/>
            <a:ext cx="3831750" cy="3153475"/>
          </a:xfrm>
          <a:prstGeom prst="rect">
            <a:avLst/>
          </a:prstGeom>
          <a:noFill/>
          <a:ln>
            <a:noFill/>
          </a:ln>
        </p:spPr>
      </p:pic>
      <p:pic>
        <p:nvPicPr>
          <p:cNvPr id="110" name="Google Shape;110;p6"/>
          <p:cNvPicPr preferRelativeResize="0"/>
          <p:nvPr/>
        </p:nvPicPr>
        <p:blipFill rotWithShape="1">
          <a:blip r:embed="rId4">
            <a:alphaModFix/>
          </a:blip>
          <a:srcRect b="0" l="0" r="0" t="0"/>
          <a:stretch/>
        </p:blipFill>
        <p:spPr>
          <a:xfrm>
            <a:off x="4151650" y="655750"/>
            <a:ext cx="4768900" cy="3153474"/>
          </a:xfrm>
          <a:prstGeom prst="rect">
            <a:avLst/>
          </a:prstGeom>
          <a:noFill/>
          <a:ln>
            <a:noFill/>
          </a:ln>
        </p:spPr>
      </p:pic>
      <p:sp>
        <p:nvSpPr>
          <p:cNvPr id="111" name="Google Shape;111;p6"/>
          <p:cNvSpPr txBox="1"/>
          <p:nvPr/>
        </p:nvSpPr>
        <p:spPr>
          <a:xfrm>
            <a:off x="4151700" y="206338"/>
            <a:ext cx="47688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Caretaker Class Code</a:t>
            </a:r>
            <a:endParaRPr b="1" i="0" sz="1720" u="none" cap="none" strike="noStrike">
              <a:solidFill>
                <a:schemeClr val="lt1"/>
              </a:solidFill>
              <a:latin typeface="Lato"/>
              <a:ea typeface="Lato"/>
              <a:cs typeface="Lato"/>
              <a:sym typeface="Lato"/>
            </a:endParaRPr>
          </a:p>
        </p:txBody>
      </p:sp>
      <p:sp>
        <p:nvSpPr>
          <p:cNvPr id="112" name="Google Shape;112;p6"/>
          <p:cNvSpPr txBox="1"/>
          <p:nvPr/>
        </p:nvSpPr>
        <p:spPr>
          <a:xfrm>
            <a:off x="223575" y="151138"/>
            <a:ext cx="38316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Originator Class Code</a:t>
            </a:r>
            <a:endParaRPr b="1" i="0" sz="1720" u="none" cap="none" strike="noStrike">
              <a:solidFill>
                <a:schemeClr val="lt1"/>
              </a:solidFill>
              <a:latin typeface="Lato"/>
              <a:ea typeface="Lato"/>
              <a:cs typeface="Lato"/>
              <a:sym typeface="Lato"/>
            </a:endParaRPr>
          </a:p>
        </p:txBody>
      </p:sp>
      <p:sp>
        <p:nvSpPr>
          <p:cNvPr id="113" name="Google Shape;113;p6"/>
          <p:cNvSpPr txBox="1"/>
          <p:nvPr/>
        </p:nvSpPr>
        <p:spPr>
          <a:xfrm>
            <a:off x="223575" y="3937300"/>
            <a:ext cx="3831900" cy="43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20"/>
              <a:buFont typeface="Arial"/>
              <a:buNone/>
            </a:pPr>
            <a:r>
              <a:t/>
            </a:r>
            <a:endParaRPr b="1" i="0" sz="1620" u="none" cap="none" strike="noStrike">
              <a:solidFill>
                <a:schemeClr val="lt1"/>
              </a:solidFill>
              <a:latin typeface="Lato"/>
              <a:ea typeface="Lato"/>
              <a:cs typeface="Lato"/>
              <a:sym typeface="Lato"/>
            </a:endParaRPr>
          </a:p>
        </p:txBody>
      </p:sp>
      <p:sp>
        <p:nvSpPr>
          <p:cNvPr id="114" name="Google Shape;114;p6"/>
          <p:cNvSpPr txBox="1"/>
          <p:nvPr/>
        </p:nvSpPr>
        <p:spPr>
          <a:xfrm>
            <a:off x="215475" y="3864425"/>
            <a:ext cx="3831900" cy="1075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setState()</a:t>
            </a:r>
            <a:endParaRPr b="0" i="0" sz="1300" u="none" cap="none" strike="noStrike">
              <a:solidFill>
                <a:srgbClr val="000000"/>
              </a:solidFill>
              <a:latin typeface="Lato"/>
              <a:ea typeface="Lato"/>
              <a:cs typeface="Lato"/>
              <a:sym typeface="Lato"/>
            </a:endParaRPr>
          </a:p>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getState()</a:t>
            </a:r>
            <a:endParaRPr b="0" i="0" sz="1300" u="none" cap="none" strike="noStrike">
              <a:solidFill>
                <a:srgbClr val="000000"/>
              </a:solidFill>
              <a:latin typeface="Lato"/>
              <a:ea typeface="Lato"/>
              <a:cs typeface="Lato"/>
              <a:sym typeface="Lato"/>
            </a:endParaRPr>
          </a:p>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saveMemento()</a:t>
            </a:r>
            <a:endParaRPr b="0" i="0" sz="1300" u="none" cap="none" strike="noStrike">
              <a:solidFill>
                <a:srgbClr val="000000"/>
              </a:solidFill>
              <a:latin typeface="Lato"/>
              <a:ea typeface="Lato"/>
              <a:cs typeface="Lato"/>
              <a:sym typeface="Lato"/>
            </a:endParaRPr>
          </a:p>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getMemento()</a:t>
            </a:r>
            <a:endParaRPr b="0" i="0" sz="1300" u="none" cap="none" strike="noStrike">
              <a:solidFill>
                <a:srgbClr val="000000"/>
              </a:solidFill>
              <a:latin typeface="Lato"/>
              <a:ea typeface="Lato"/>
              <a:cs typeface="Lato"/>
              <a:sym typeface="Lato"/>
            </a:endParaRPr>
          </a:p>
        </p:txBody>
      </p:sp>
      <p:sp>
        <p:nvSpPr>
          <p:cNvPr id="115" name="Google Shape;115;p6"/>
          <p:cNvSpPr txBox="1"/>
          <p:nvPr/>
        </p:nvSpPr>
        <p:spPr>
          <a:xfrm>
            <a:off x="4151650" y="3864425"/>
            <a:ext cx="3831900" cy="615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add()</a:t>
            </a:r>
            <a:endParaRPr b="0" i="0" sz="1300" u="none" cap="none" strike="noStrike">
              <a:solidFill>
                <a:srgbClr val="000000"/>
              </a:solidFill>
              <a:latin typeface="Lato"/>
              <a:ea typeface="Lato"/>
              <a:cs typeface="Lato"/>
              <a:sym typeface="Lato"/>
            </a:endParaRPr>
          </a:p>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get()</a:t>
            </a:r>
            <a:endParaRPr b="0" i="0" sz="13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nvSpPr>
        <p:spPr>
          <a:xfrm>
            <a:off x="4694450" y="293175"/>
            <a:ext cx="33474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Inventory Interface Class Code</a:t>
            </a:r>
            <a:endParaRPr b="1" i="0" sz="1720" u="none" cap="none" strike="noStrike">
              <a:solidFill>
                <a:schemeClr val="lt1"/>
              </a:solidFill>
              <a:latin typeface="Lato"/>
              <a:ea typeface="Lato"/>
              <a:cs typeface="Lato"/>
              <a:sym typeface="Lato"/>
            </a:endParaRPr>
          </a:p>
        </p:txBody>
      </p:sp>
      <p:sp>
        <p:nvSpPr>
          <p:cNvPr id="121" name="Google Shape;121;p7"/>
          <p:cNvSpPr txBox="1"/>
          <p:nvPr/>
        </p:nvSpPr>
        <p:spPr>
          <a:xfrm>
            <a:off x="943394" y="561450"/>
            <a:ext cx="25674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Memento Class Code</a:t>
            </a:r>
            <a:endParaRPr b="1" i="0" sz="1720" u="none" cap="none" strike="noStrike">
              <a:solidFill>
                <a:schemeClr val="lt1"/>
              </a:solidFill>
              <a:latin typeface="Lato"/>
              <a:ea typeface="Lato"/>
              <a:cs typeface="Lato"/>
              <a:sym typeface="Lato"/>
            </a:endParaRPr>
          </a:p>
        </p:txBody>
      </p:sp>
      <p:pic>
        <p:nvPicPr>
          <p:cNvPr id="122" name="Google Shape;122;p7"/>
          <p:cNvPicPr preferRelativeResize="0"/>
          <p:nvPr/>
        </p:nvPicPr>
        <p:blipFill rotWithShape="1">
          <a:blip r:embed="rId3">
            <a:alphaModFix/>
          </a:blip>
          <a:srcRect b="0" l="0" r="0" t="0"/>
          <a:stretch/>
        </p:blipFill>
        <p:spPr>
          <a:xfrm>
            <a:off x="598125" y="1125225"/>
            <a:ext cx="3257950" cy="2895950"/>
          </a:xfrm>
          <a:prstGeom prst="rect">
            <a:avLst/>
          </a:prstGeom>
          <a:noFill/>
          <a:ln>
            <a:noFill/>
          </a:ln>
        </p:spPr>
      </p:pic>
      <p:pic>
        <p:nvPicPr>
          <p:cNvPr id="123" name="Google Shape;123;p7"/>
          <p:cNvPicPr preferRelativeResize="0"/>
          <p:nvPr/>
        </p:nvPicPr>
        <p:blipFill rotWithShape="1">
          <a:blip r:embed="rId4">
            <a:alphaModFix/>
          </a:blip>
          <a:srcRect b="1602" l="0" r="0" t="0"/>
          <a:stretch/>
        </p:blipFill>
        <p:spPr>
          <a:xfrm>
            <a:off x="4568425" y="806975"/>
            <a:ext cx="3599451" cy="3950074"/>
          </a:xfrm>
          <a:prstGeom prst="rect">
            <a:avLst/>
          </a:prstGeom>
          <a:noFill/>
          <a:ln>
            <a:noFill/>
          </a:ln>
        </p:spPr>
      </p:pic>
      <p:sp>
        <p:nvSpPr>
          <p:cNvPr id="124" name="Google Shape;124;p7"/>
          <p:cNvSpPr/>
          <p:nvPr/>
        </p:nvSpPr>
        <p:spPr>
          <a:xfrm>
            <a:off x="4720250" y="3220450"/>
            <a:ext cx="2723700" cy="855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
          <p:cNvSpPr txBox="1"/>
          <p:nvPr/>
        </p:nvSpPr>
        <p:spPr>
          <a:xfrm>
            <a:off x="7443950" y="2310150"/>
            <a:ext cx="1481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Lato"/>
                <a:ea typeface="Lato"/>
                <a:cs typeface="Lato"/>
                <a:sym typeface="Lato"/>
              </a:rPr>
              <a:t>memento implementation #1</a:t>
            </a:r>
            <a:endParaRPr b="0" i="0" sz="1100" u="none" cap="none" strike="noStrike">
              <a:solidFill>
                <a:schemeClr val="lt1"/>
              </a:solidFill>
              <a:latin typeface="Lato"/>
              <a:ea typeface="Lato"/>
              <a:cs typeface="Lato"/>
              <a:sym typeface="Lato"/>
            </a:endParaRPr>
          </a:p>
        </p:txBody>
      </p:sp>
      <p:sp>
        <p:nvSpPr>
          <p:cNvPr id="126" name="Google Shape;126;p7"/>
          <p:cNvSpPr/>
          <p:nvPr/>
        </p:nvSpPr>
        <p:spPr>
          <a:xfrm>
            <a:off x="7462225" y="2916800"/>
            <a:ext cx="1183125" cy="759825"/>
          </a:xfrm>
          <a:custGeom>
            <a:rect b="b" l="l" r="r" t="t"/>
            <a:pathLst>
              <a:path extrusionOk="0" h="30393" w="47325">
                <a:moveTo>
                  <a:pt x="0" y="29444"/>
                </a:moveTo>
                <a:cubicBezTo>
                  <a:pt x="6257" y="29444"/>
                  <a:pt x="29689" y="31468"/>
                  <a:pt x="37541" y="29444"/>
                </a:cubicBezTo>
                <a:cubicBezTo>
                  <a:pt x="45393" y="27420"/>
                  <a:pt x="47969" y="22205"/>
                  <a:pt x="47110" y="17298"/>
                </a:cubicBezTo>
                <a:cubicBezTo>
                  <a:pt x="46251" y="12391"/>
                  <a:pt x="34842" y="2883"/>
                  <a:pt x="32388" y="0"/>
                </a:cubicBezTo>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txBox="1"/>
          <p:nvPr/>
        </p:nvSpPr>
        <p:spPr>
          <a:xfrm>
            <a:off x="598125" y="4197125"/>
            <a:ext cx="3258000" cy="38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rgbClr val="000000"/>
              </a:buClr>
              <a:buSzPts val="1300"/>
              <a:buFont typeface="Lato"/>
              <a:buChar char="●"/>
            </a:pPr>
            <a:r>
              <a:rPr b="0" i="0" lang="en-GB" sz="1300" u="none" cap="none" strike="noStrike">
                <a:solidFill>
                  <a:srgbClr val="000000"/>
                </a:solidFill>
                <a:latin typeface="Lato"/>
                <a:ea typeface="Lato"/>
                <a:cs typeface="Lato"/>
                <a:sym typeface="Lato"/>
              </a:rPr>
              <a:t>getState()</a:t>
            </a:r>
            <a:endParaRPr b="0" i="0" sz="13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3000"/>
                                        <p:tgtEl>
                                          <p:spTgt spid="124"/>
                                        </p:tgtEl>
                                        <p:attrNameLst>
                                          <p:attrName>ppt_w</p:attrName>
                                        </p:attrNameLst>
                                      </p:cBhvr>
                                      <p:tavLst>
                                        <p:tav fmla="" tm="0">
                                          <p:val>
                                            <p:strVal val="0"/>
                                          </p:val>
                                        </p:tav>
                                        <p:tav fmla="" tm="100000">
                                          <p:val>
                                            <p:strVal val="#ppt_w"/>
                                          </p:val>
                                        </p:tav>
                                      </p:tavLst>
                                    </p:anim>
                                    <p:anim calcmode="lin" valueType="num">
                                      <p:cBhvr additive="base">
                                        <p:cTn dur="3000"/>
                                        <p:tgtEl>
                                          <p:spTgt spid="12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nvSpPr>
        <p:spPr>
          <a:xfrm>
            <a:off x="308250" y="155150"/>
            <a:ext cx="81966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Inventory Interface Class Code (Deeper Look)</a:t>
            </a:r>
            <a:endParaRPr b="1" i="0" sz="1720" u="none" cap="none" strike="noStrike">
              <a:solidFill>
                <a:schemeClr val="lt1"/>
              </a:solidFill>
              <a:latin typeface="Lato"/>
              <a:ea typeface="Lato"/>
              <a:cs typeface="Lato"/>
              <a:sym typeface="Lato"/>
            </a:endParaRPr>
          </a:p>
        </p:txBody>
      </p:sp>
      <p:pic>
        <p:nvPicPr>
          <p:cNvPr id="133" name="Google Shape;133;p8"/>
          <p:cNvPicPr preferRelativeResize="0"/>
          <p:nvPr/>
        </p:nvPicPr>
        <p:blipFill rotWithShape="1">
          <a:blip r:embed="rId3">
            <a:alphaModFix/>
          </a:blip>
          <a:srcRect b="1602" l="0" r="0" t="0"/>
          <a:stretch/>
        </p:blipFill>
        <p:spPr>
          <a:xfrm>
            <a:off x="308250" y="742575"/>
            <a:ext cx="3599451" cy="3950074"/>
          </a:xfrm>
          <a:prstGeom prst="rect">
            <a:avLst/>
          </a:prstGeom>
          <a:noFill/>
          <a:ln>
            <a:noFill/>
          </a:ln>
        </p:spPr>
      </p:pic>
      <p:sp>
        <p:nvSpPr>
          <p:cNvPr id="134" name="Google Shape;134;p8"/>
          <p:cNvSpPr/>
          <p:nvPr/>
        </p:nvSpPr>
        <p:spPr>
          <a:xfrm>
            <a:off x="460075" y="3156050"/>
            <a:ext cx="2723700" cy="855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8"/>
          <p:cNvPicPr preferRelativeResize="0"/>
          <p:nvPr/>
        </p:nvPicPr>
        <p:blipFill rotWithShape="1">
          <a:blip r:embed="rId4">
            <a:alphaModFix/>
          </a:blip>
          <a:srcRect b="0" l="0" r="20546" t="0"/>
          <a:stretch/>
        </p:blipFill>
        <p:spPr>
          <a:xfrm>
            <a:off x="4665102" y="1395463"/>
            <a:ext cx="3870425" cy="1176300"/>
          </a:xfrm>
          <a:prstGeom prst="rect">
            <a:avLst/>
          </a:prstGeom>
          <a:noFill/>
          <a:ln cap="flat" cmpd="sng" w="28575">
            <a:solidFill>
              <a:schemeClr val="accent4"/>
            </a:solidFill>
            <a:prstDash val="solid"/>
            <a:round/>
            <a:headEnd len="sm" w="sm" type="none"/>
            <a:tailEnd len="sm" w="sm" type="none"/>
          </a:ln>
        </p:spPr>
      </p:pic>
      <p:sp>
        <p:nvSpPr>
          <p:cNvPr id="136" name="Google Shape;136;p8"/>
          <p:cNvSpPr/>
          <p:nvPr/>
        </p:nvSpPr>
        <p:spPr>
          <a:xfrm>
            <a:off x="3202025" y="1729825"/>
            <a:ext cx="1463072" cy="1913977"/>
          </a:xfrm>
          <a:custGeom>
            <a:rect b="b" l="l" r="r" t="t"/>
            <a:pathLst>
              <a:path extrusionOk="0" h="92485" w="58888">
                <a:moveTo>
                  <a:pt x="0" y="92485"/>
                </a:moveTo>
                <a:cubicBezTo>
                  <a:pt x="6257" y="88498"/>
                  <a:pt x="31715" y="82671"/>
                  <a:pt x="37542" y="68562"/>
                </a:cubicBezTo>
                <a:cubicBezTo>
                  <a:pt x="43370" y="54453"/>
                  <a:pt x="31407" y="19243"/>
                  <a:pt x="34965" y="7833"/>
                </a:cubicBezTo>
                <a:cubicBezTo>
                  <a:pt x="38523" y="-3577"/>
                  <a:pt x="54901" y="1392"/>
                  <a:pt x="58888" y="104"/>
                </a:cubicBezTo>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txBox="1"/>
          <p:nvPr/>
        </p:nvSpPr>
        <p:spPr>
          <a:xfrm>
            <a:off x="4665025" y="2254300"/>
            <a:ext cx="380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38" name="Google Shape;138;p8"/>
          <p:cNvSpPr txBox="1"/>
          <p:nvPr/>
        </p:nvSpPr>
        <p:spPr>
          <a:xfrm>
            <a:off x="4592288" y="2836250"/>
            <a:ext cx="3954900" cy="185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1) The originator will make sure the value of the object (meat, produce, dairy) is saved to a state → where the memento class will add it to an array/list                                    (saving the value of 100, 400, 60)</a:t>
            </a:r>
            <a:endParaRPr b="0" i="0" sz="1200" u="none" cap="none" strike="noStrike">
              <a:solidFill>
                <a:srgbClr val="000000"/>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2) The caretaker will act as a savepoint as it will serve to save these values into the actual arraylist so we can access it later when printing the index</a:t>
            </a:r>
            <a:endParaRPr b="0" i="0" sz="1200" u="none" cap="none" strike="noStrike">
              <a:solidFill>
                <a:srgbClr val="000000"/>
              </a:solidFill>
              <a:latin typeface="Lato"/>
              <a:ea typeface="Lato"/>
              <a:cs typeface="Lato"/>
              <a:sym typeface="Lato"/>
            </a:endParaRPr>
          </a:p>
        </p:txBody>
      </p:sp>
      <p:sp>
        <p:nvSpPr>
          <p:cNvPr id="139" name="Google Shape;139;p8"/>
          <p:cNvSpPr txBox="1"/>
          <p:nvPr/>
        </p:nvSpPr>
        <p:spPr>
          <a:xfrm>
            <a:off x="5100313" y="81535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Saving the Original State</a:t>
            </a:r>
            <a:endParaRPr b="0" i="0" sz="12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3000"/>
                                        <p:tgtEl>
                                          <p:spTgt spid="134"/>
                                        </p:tgtEl>
                                        <p:attrNameLst>
                                          <p:attrName>ppt_w</p:attrName>
                                        </p:attrNameLst>
                                      </p:cBhvr>
                                      <p:tavLst>
                                        <p:tav fmla="" tm="0">
                                          <p:val>
                                            <p:strVal val="0"/>
                                          </p:val>
                                        </p:tav>
                                        <p:tav fmla="" tm="100000">
                                          <p:val>
                                            <p:strVal val="#ppt_w"/>
                                          </p:val>
                                        </p:tav>
                                      </p:tavLst>
                                    </p:anim>
                                    <p:anim calcmode="lin" valueType="num">
                                      <p:cBhvr additive="base">
                                        <p:cTn dur="3000"/>
                                        <p:tgtEl>
                                          <p:spTgt spid="1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nvSpPr>
        <p:spPr>
          <a:xfrm>
            <a:off x="962138" y="161625"/>
            <a:ext cx="47688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20"/>
              <a:buFont typeface="Arial"/>
              <a:buNone/>
            </a:pPr>
            <a:r>
              <a:rPr b="1" i="0" lang="en-GB" sz="1720" u="none" cap="none" strike="noStrike">
                <a:solidFill>
                  <a:schemeClr val="lt1"/>
                </a:solidFill>
                <a:latin typeface="Lato"/>
                <a:ea typeface="Lato"/>
                <a:cs typeface="Lato"/>
                <a:sym typeface="Lato"/>
              </a:rPr>
              <a:t>Inventory Interface Class Code (continued)</a:t>
            </a:r>
            <a:endParaRPr b="1" i="0" sz="1720" u="none" cap="none" strike="noStrike">
              <a:solidFill>
                <a:schemeClr val="lt1"/>
              </a:solidFill>
              <a:latin typeface="Lato"/>
              <a:ea typeface="Lato"/>
              <a:cs typeface="Lato"/>
              <a:sym typeface="Lato"/>
            </a:endParaRPr>
          </a:p>
        </p:txBody>
      </p:sp>
      <p:pic>
        <p:nvPicPr>
          <p:cNvPr id="145" name="Google Shape;145;p9"/>
          <p:cNvPicPr preferRelativeResize="0"/>
          <p:nvPr/>
        </p:nvPicPr>
        <p:blipFill rotWithShape="1">
          <a:blip r:embed="rId3">
            <a:alphaModFix/>
          </a:blip>
          <a:srcRect b="0" l="0" r="1930" t="0"/>
          <a:stretch/>
        </p:blipFill>
        <p:spPr>
          <a:xfrm>
            <a:off x="987338" y="711213"/>
            <a:ext cx="4718425" cy="2869201"/>
          </a:xfrm>
          <a:prstGeom prst="rect">
            <a:avLst/>
          </a:prstGeom>
          <a:noFill/>
          <a:ln>
            <a:noFill/>
          </a:ln>
        </p:spPr>
      </p:pic>
      <p:pic>
        <p:nvPicPr>
          <p:cNvPr id="146" name="Google Shape;146;p9"/>
          <p:cNvPicPr preferRelativeResize="0"/>
          <p:nvPr/>
        </p:nvPicPr>
        <p:blipFill rotWithShape="1">
          <a:blip r:embed="rId4">
            <a:alphaModFix/>
          </a:blip>
          <a:srcRect b="0" l="0" r="0" t="0"/>
          <a:stretch/>
        </p:blipFill>
        <p:spPr>
          <a:xfrm>
            <a:off x="1709187" y="3680587"/>
            <a:ext cx="3274725" cy="1062075"/>
          </a:xfrm>
          <a:prstGeom prst="rect">
            <a:avLst/>
          </a:prstGeom>
          <a:noFill/>
          <a:ln cap="flat" cmpd="sng" w="28575">
            <a:solidFill>
              <a:schemeClr val="accent4"/>
            </a:solidFill>
            <a:prstDash val="solid"/>
            <a:round/>
            <a:headEnd len="sm" w="sm" type="none"/>
            <a:tailEnd len="sm" w="sm" type="none"/>
          </a:ln>
        </p:spPr>
      </p:pic>
      <p:sp>
        <p:nvSpPr>
          <p:cNvPr id="147" name="Google Shape;147;p9"/>
          <p:cNvSpPr/>
          <p:nvPr/>
        </p:nvSpPr>
        <p:spPr>
          <a:xfrm>
            <a:off x="4983925" y="2003188"/>
            <a:ext cx="1744128" cy="2143888"/>
          </a:xfrm>
          <a:custGeom>
            <a:rect b="b" l="l" r="r" t="t"/>
            <a:pathLst>
              <a:path extrusionOk="0" h="87595" w="68130">
                <a:moveTo>
                  <a:pt x="27604" y="0"/>
                </a:moveTo>
                <a:cubicBezTo>
                  <a:pt x="34290" y="8404"/>
                  <a:pt x="72322" y="35823"/>
                  <a:pt x="67721" y="50422"/>
                </a:cubicBezTo>
                <a:cubicBezTo>
                  <a:pt x="63120" y="65021"/>
                  <a:pt x="11287" y="81400"/>
                  <a:pt x="0" y="87595"/>
                </a:cubicBezTo>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txBox="1"/>
          <p:nvPr/>
        </p:nvSpPr>
        <p:spPr>
          <a:xfrm>
            <a:off x="6937750" y="3036425"/>
            <a:ext cx="11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output</a:t>
            </a:r>
            <a:endParaRPr b="0" i="0" sz="1400" u="none" cap="none" strike="noStrike">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